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80" r:id="rId3"/>
    <p:sldId id="258" r:id="rId4"/>
    <p:sldId id="281" r:id="rId5"/>
    <p:sldId id="283" r:id="rId6"/>
    <p:sldId id="284" r:id="rId7"/>
    <p:sldId id="288" r:id="rId8"/>
    <p:sldId id="289" r:id="rId9"/>
    <p:sldId id="290" r:id="rId10"/>
    <p:sldId id="291" r:id="rId11"/>
    <p:sldId id="292" r:id="rId12"/>
    <p:sldId id="285" r:id="rId13"/>
    <p:sldId id="263" r:id="rId14"/>
    <p:sldId id="271" r:id="rId15"/>
  </p:sldIdLst>
  <p:sldSz cx="12192000" cy="6858000"/>
  <p:notesSz cx="9926638" cy="6797675"/>
  <p:embeddedFontLst>
    <p:embeddedFont>
      <p:font typeface="Verdana" panose="020B06040305040402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i/TyQRzV+54YuxAgWxVtdWKDvN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4302625" cy="340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1697" y="1"/>
            <a:ext cx="4302625" cy="340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25763" y="850900"/>
            <a:ext cx="4075112" cy="2292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202" y="3271104"/>
            <a:ext cx="7942238" cy="267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57411"/>
            <a:ext cx="4302625" cy="340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1697" y="6457411"/>
            <a:ext cx="4302625" cy="340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 txBox="1">
            <a:spLocks noGrp="1"/>
          </p:cNvSpPr>
          <p:nvPr>
            <p:ph type="body" idx="1"/>
          </p:nvPr>
        </p:nvSpPr>
        <p:spPr>
          <a:xfrm>
            <a:off x="992202" y="3271104"/>
            <a:ext cx="7942238" cy="267645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328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4:notes"/>
          <p:cNvSpPr txBox="1">
            <a:spLocks noGrp="1"/>
          </p:cNvSpPr>
          <p:nvPr>
            <p:ph type="body" idx="1"/>
          </p:nvPr>
        </p:nvSpPr>
        <p:spPr>
          <a:xfrm>
            <a:off x="992202" y="3271104"/>
            <a:ext cx="7942238" cy="267645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56"/>
          <p:cNvSpPr txBox="1">
            <a:spLocks noGrp="1"/>
          </p:cNvSpPr>
          <p:nvPr>
            <p:ph type="ctrTitle"/>
          </p:nvPr>
        </p:nvSpPr>
        <p:spPr>
          <a:xfrm>
            <a:off x="679620" y="1998663"/>
            <a:ext cx="1086468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Verdana"/>
              <a:buNone/>
              <a:defRPr sz="54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6"/>
          <p:cNvSpPr txBox="1">
            <a:spLocks noGrp="1"/>
          </p:cNvSpPr>
          <p:nvPr>
            <p:ph type="subTitle" idx="1"/>
          </p:nvPr>
        </p:nvSpPr>
        <p:spPr>
          <a:xfrm>
            <a:off x="679620" y="4478338"/>
            <a:ext cx="1086468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i="1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5" name="Google Shape;15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9620" y="540635"/>
            <a:ext cx="2858361" cy="10595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lköszönés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9"/>
          <p:cNvSpPr txBox="1"/>
          <p:nvPr/>
        </p:nvSpPr>
        <p:spPr>
          <a:xfrm>
            <a:off x="1968841" y="3674918"/>
            <a:ext cx="825431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36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KÖSZÖNÖM A FIGYELMET!</a:t>
            </a:r>
            <a:endParaRPr/>
          </a:p>
        </p:txBody>
      </p:sp>
      <p:pic>
        <p:nvPicPr>
          <p:cNvPr id="24" name="Google Shape;24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53047" y="4800617"/>
            <a:ext cx="1485900" cy="508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59"/>
          <p:cNvSpPr txBox="1"/>
          <p:nvPr/>
        </p:nvSpPr>
        <p:spPr>
          <a:xfrm>
            <a:off x="1968840" y="5019507"/>
            <a:ext cx="8254315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uni-nke.hu</a:t>
            </a:r>
            <a:endParaRPr/>
          </a:p>
        </p:txBody>
      </p:sp>
      <p:pic>
        <p:nvPicPr>
          <p:cNvPr id="26" name="Google Shape;26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64490" y="1532536"/>
            <a:ext cx="1663013" cy="1663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0"/>
          <p:cNvSpPr txBox="1">
            <a:spLocks noGrp="1"/>
          </p:cNvSpPr>
          <p:nvPr>
            <p:ph type="title"/>
          </p:nvPr>
        </p:nvSpPr>
        <p:spPr>
          <a:xfrm>
            <a:off x="679619" y="1709738"/>
            <a:ext cx="10828639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Verdana"/>
              <a:buNone/>
              <a:defRPr sz="54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0"/>
          <p:cNvSpPr txBox="1">
            <a:spLocks noGrp="1"/>
          </p:cNvSpPr>
          <p:nvPr>
            <p:ph type="body" idx="1"/>
          </p:nvPr>
        </p:nvSpPr>
        <p:spPr>
          <a:xfrm>
            <a:off x="679619" y="4589463"/>
            <a:ext cx="10828639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i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30" name="Google Shape;30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9620" y="540635"/>
            <a:ext cx="2858361" cy="10595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artalomrész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Verdana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6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>
  <p:cSld name="TWO_OBJECTS_WITH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8" name="Google Shape;38;p6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6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0" name="Google Shape;40;p6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>
  <p:cSld name="Üre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Üres">
  <p:cSld name="1_Üre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>
  <p:cSld name="OBJECT_WITH_CAPTION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8" name="Google Shape;48;p6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>
  <p:cSld name="PICTURE_WITH_CAPTION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6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>
  <p:cSld name="VERTICAL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6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>
  <p:cSld name="VERTICAL_TITLE_AND_VERTICAL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6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9796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Verdana"/>
              <a:buNone/>
              <a:defRPr sz="4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>
            <a:spLocks noGrp="1"/>
          </p:cNvSpPr>
          <p:nvPr>
            <p:ph type="ctrTitle"/>
          </p:nvPr>
        </p:nvSpPr>
        <p:spPr>
          <a:xfrm>
            <a:off x="911850" y="1728000"/>
            <a:ext cx="10368300" cy="24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Verdana"/>
              <a:buNone/>
            </a:pPr>
            <a:r>
              <a:rPr lang="hu-HU" sz="4400" dirty="0"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A mesterséges intelligencia és a digitális kompetencia közszférában betöltött szerepe</a:t>
            </a:r>
            <a:endParaRPr sz="4400" dirty="0"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</p:txBody>
      </p:sp>
      <p:sp>
        <p:nvSpPr>
          <p:cNvPr id="64" name="Google Shape;64;p1"/>
          <p:cNvSpPr txBox="1">
            <a:spLocks noGrp="1"/>
          </p:cNvSpPr>
          <p:nvPr>
            <p:ph type="subTitle" idx="1"/>
          </p:nvPr>
        </p:nvSpPr>
        <p:spPr>
          <a:xfrm>
            <a:off x="663608" y="3954263"/>
            <a:ext cx="10864800" cy="21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hu-HU" sz="2500" b="1" i="0" dirty="0">
              <a:solidFill>
                <a:schemeClr val="lt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hu-HU" sz="2500" b="1" i="0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Dr. Fási Csaba tudományos főmunkatárs tudományos titkár</a:t>
            </a:r>
            <a:endParaRPr sz="2500" b="1" dirty="0">
              <a:solidFill>
                <a:schemeClr val="lt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hu-HU" sz="2500" b="1" i="0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NKE ÁNTK Kormányzástani és Közpolitikai Tanszék</a:t>
            </a:r>
            <a:endParaRPr sz="2500" b="1" dirty="0">
              <a:solidFill>
                <a:schemeClr val="lt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hu-HU" sz="2500" b="1" i="0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2026. október 16.</a:t>
            </a:r>
            <a:endParaRPr sz="2500" b="1" dirty="0">
              <a:solidFill>
                <a:schemeClr val="lt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9600" y="304800"/>
            <a:ext cx="2926080" cy="36576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3" name="Text 1"/>
          <p:cNvSpPr/>
          <p:nvPr/>
        </p:nvSpPr>
        <p:spPr>
          <a:xfrm>
            <a:off x="609600" y="3048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</a:rPr>
              <a:t>KUTATÁSI CÉL ÉS KÉRDÉS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09600" y="792480"/>
            <a:ext cx="10972800" cy="792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733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vizsgál az előadás?</a:t>
            </a:r>
            <a:endParaRPr lang="en-US" sz="3733" dirty="0"/>
          </a:p>
        </p:txBody>
      </p:sp>
      <p:sp>
        <p:nvSpPr>
          <p:cNvPr id="5" name="Shape 3"/>
          <p:cNvSpPr/>
          <p:nvPr/>
        </p:nvSpPr>
        <p:spPr>
          <a:xfrm>
            <a:off x="609600" y="1706880"/>
            <a:ext cx="5486400" cy="426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F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 sz="1867"/>
          </a:p>
        </p:txBody>
      </p:sp>
      <p:sp>
        <p:nvSpPr>
          <p:cNvPr id="6" name="Shape 4"/>
          <p:cNvSpPr/>
          <p:nvPr/>
        </p:nvSpPr>
        <p:spPr>
          <a:xfrm>
            <a:off x="609600" y="1706880"/>
            <a:ext cx="73152" cy="42672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7" name="Text 5"/>
          <p:cNvSpPr/>
          <p:nvPr/>
        </p:nvSpPr>
        <p:spPr>
          <a:xfrm>
            <a:off x="853440" y="1828800"/>
            <a:ext cx="4998720" cy="48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b="1" dirty="0">
                <a:solidFill>
                  <a:srgbClr val="028090"/>
                </a:solidFill>
              </a:rPr>
              <a:t>Központi Kérdés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53440" y="2414017"/>
            <a:ext cx="4998720" cy="14469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40000"/>
              </a:lnSpc>
            </a:pPr>
            <a:r>
              <a:rPr lang="en-US" sz="1733" dirty="0">
                <a:solidFill>
                  <a:srgbClr val="1E293B"/>
                </a:solidFill>
              </a:rPr>
              <a:t>A közszféra digitális </a:t>
            </a:r>
            <a:r>
              <a:rPr lang="en-US" sz="1733" dirty="0" err="1">
                <a:solidFill>
                  <a:srgbClr val="1E293B"/>
                </a:solidFill>
              </a:rPr>
              <a:t>és</a:t>
            </a:r>
            <a:r>
              <a:rPr lang="en-US" sz="1733" dirty="0">
                <a:solidFill>
                  <a:srgbClr val="1E293B"/>
                </a:solidFill>
              </a:rPr>
              <a:t> MI </a:t>
            </a:r>
            <a:r>
              <a:rPr lang="en-US" sz="1733" dirty="0" err="1">
                <a:solidFill>
                  <a:srgbClr val="1E293B"/>
                </a:solidFill>
              </a:rPr>
              <a:t>kompetenciái</a:t>
            </a:r>
            <a:r>
              <a:rPr lang="en-US" sz="1733" dirty="0">
                <a:solidFill>
                  <a:srgbClr val="1E293B"/>
                </a:solidFill>
              </a:rPr>
              <a:t> milyen módon járulnak hozzá a közszolgáltatások hatékonyságának erősítéséhez?</a:t>
            </a:r>
            <a:endParaRPr lang="en-US" sz="1733" dirty="0"/>
          </a:p>
        </p:txBody>
      </p:sp>
      <p:sp>
        <p:nvSpPr>
          <p:cNvPr id="9" name="Shape 7"/>
          <p:cNvSpPr/>
          <p:nvPr/>
        </p:nvSpPr>
        <p:spPr>
          <a:xfrm>
            <a:off x="1031444" y="3880940"/>
            <a:ext cx="731520" cy="731520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118" y="4002634"/>
            <a:ext cx="468173" cy="468173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889760" y="3901440"/>
            <a:ext cx="390144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 i="1" dirty="0">
                <a:solidFill>
                  <a:srgbClr val="64748B"/>
                </a:solidFill>
              </a:rPr>
              <a:t>Kutatási fókusz: kompetencia ↔ hatékonyság kapcsolat</a:t>
            </a:r>
            <a:endParaRPr lang="en-US" sz="1333" dirty="0"/>
          </a:p>
        </p:txBody>
      </p:sp>
      <p:sp>
        <p:nvSpPr>
          <p:cNvPr id="12" name="Shape 9"/>
          <p:cNvSpPr/>
          <p:nvPr/>
        </p:nvSpPr>
        <p:spPr>
          <a:xfrm>
            <a:off x="6461760" y="1706880"/>
            <a:ext cx="5120640" cy="12801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F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 sz="1867"/>
          </a:p>
        </p:txBody>
      </p:sp>
      <p:sp>
        <p:nvSpPr>
          <p:cNvPr id="13" name="Shape 10"/>
          <p:cNvSpPr/>
          <p:nvPr/>
        </p:nvSpPr>
        <p:spPr>
          <a:xfrm>
            <a:off x="6644640" y="2011680"/>
            <a:ext cx="609600" cy="609600"/>
          </a:xfrm>
          <a:prstGeom prst="ellipse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4368" y="2121408"/>
            <a:ext cx="390144" cy="39014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376160" y="1804416"/>
            <a:ext cx="402336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67" b="1" dirty="0">
                <a:solidFill>
                  <a:srgbClr val="0D2137"/>
                </a:solidFill>
              </a:rPr>
              <a:t>Elméleti elemzés</a:t>
            </a:r>
            <a:endParaRPr lang="en-US" sz="1467" dirty="0"/>
          </a:p>
        </p:txBody>
      </p:sp>
      <p:sp>
        <p:nvSpPr>
          <p:cNvPr id="16" name="Text 12"/>
          <p:cNvSpPr/>
          <p:nvPr/>
        </p:nvSpPr>
        <p:spPr>
          <a:xfrm>
            <a:off x="7376160" y="2218944"/>
            <a:ext cx="402336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0000"/>
              </a:lnSpc>
            </a:pPr>
            <a:r>
              <a:rPr lang="en-US" sz="1267" dirty="0">
                <a:solidFill>
                  <a:srgbClr val="64748B"/>
                </a:solidFill>
              </a:rPr>
              <a:t>OECD és EU megközelítések szintézise a digitális kompetencia értelmezéséhez</a:t>
            </a:r>
            <a:endParaRPr lang="en-US" sz="1267" dirty="0"/>
          </a:p>
        </p:txBody>
      </p:sp>
      <p:sp>
        <p:nvSpPr>
          <p:cNvPr id="17" name="Shape 13"/>
          <p:cNvSpPr/>
          <p:nvPr/>
        </p:nvSpPr>
        <p:spPr>
          <a:xfrm>
            <a:off x="6461760" y="3169920"/>
            <a:ext cx="5120640" cy="12801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F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 sz="1867"/>
          </a:p>
        </p:txBody>
      </p:sp>
      <p:sp>
        <p:nvSpPr>
          <p:cNvPr id="18" name="Shape 14"/>
          <p:cNvSpPr/>
          <p:nvPr/>
        </p:nvSpPr>
        <p:spPr>
          <a:xfrm>
            <a:off x="6644640" y="3474720"/>
            <a:ext cx="609600" cy="609600"/>
          </a:xfrm>
          <a:prstGeom prst="ellipse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4368" y="3584448"/>
            <a:ext cx="390144" cy="39014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7376160" y="3267456"/>
            <a:ext cx="402336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67" b="1" dirty="0">
                <a:solidFill>
                  <a:srgbClr val="0D2137"/>
                </a:solidFill>
              </a:rPr>
              <a:t>Normatív keret</a:t>
            </a:r>
            <a:endParaRPr lang="en-US" sz="1467" dirty="0"/>
          </a:p>
        </p:txBody>
      </p:sp>
      <p:sp>
        <p:nvSpPr>
          <p:cNvPr id="21" name="Text 16"/>
          <p:cNvSpPr/>
          <p:nvPr/>
        </p:nvSpPr>
        <p:spPr>
          <a:xfrm>
            <a:off x="7376160" y="3681984"/>
            <a:ext cx="402336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0000"/>
              </a:lnSpc>
            </a:pPr>
            <a:r>
              <a:rPr lang="en-US" sz="1267" dirty="0">
                <a:solidFill>
                  <a:srgbClr val="64748B"/>
                </a:solidFill>
              </a:rPr>
              <a:t>EU AI Act kockázatalapú szabályozásának vizsgálata közigazgatási kontextusban</a:t>
            </a:r>
            <a:endParaRPr lang="en-US" sz="1267" dirty="0"/>
          </a:p>
        </p:txBody>
      </p:sp>
      <p:sp>
        <p:nvSpPr>
          <p:cNvPr id="22" name="Shape 17"/>
          <p:cNvSpPr/>
          <p:nvPr/>
        </p:nvSpPr>
        <p:spPr>
          <a:xfrm>
            <a:off x="6461760" y="4632960"/>
            <a:ext cx="5120640" cy="12801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F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 sz="1867"/>
          </a:p>
        </p:txBody>
      </p:sp>
      <p:sp>
        <p:nvSpPr>
          <p:cNvPr id="23" name="Shape 18"/>
          <p:cNvSpPr/>
          <p:nvPr/>
        </p:nvSpPr>
        <p:spPr>
          <a:xfrm>
            <a:off x="6644640" y="4937760"/>
            <a:ext cx="609600" cy="609600"/>
          </a:xfrm>
          <a:prstGeom prst="ellipse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4368" y="5047488"/>
            <a:ext cx="390144" cy="39014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376160" y="4730496"/>
            <a:ext cx="402336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67" b="1" dirty="0">
                <a:solidFill>
                  <a:srgbClr val="0D2137"/>
                </a:solidFill>
              </a:rPr>
              <a:t>Feltételrendszer</a:t>
            </a:r>
            <a:endParaRPr lang="en-US" sz="1467" dirty="0"/>
          </a:p>
        </p:txBody>
      </p:sp>
      <p:sp>
        <p:nvSpPr>
          <p:cNvPr id="26" name="Text 20"/>
          <p:cNvSpPr/>
          <p:nvPr/>
        </p:nvSpPr>
        <p:spPr>
          <a:xfrm>
            <a:off x="7376160" y="5145024"/>
            <a:ext cx="402336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0000"/>
              </a:lnSpc>
            </a:pPr>
            <a:r>
              <a:rPr lang="en-US" sz="1267" dirty="0">
                <a:solidFill>
                  <a:srgbClr val="64748B"/>
                </a:solidFill>
              </a:rPr>
              <a:t>MI-alapú rendszerek hatékonyságát meghatározó kompetenciaszintek azonosítása</a:t>
            </a:r>
            <a:endParaRPr lang="en-US" sz="126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9600" y="304800"/>
            <a:ext cx="2926080" cy="36576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3" name="Text 1"/>
          <p:cNvSpPr/>
          <p:nvPr/>
        </p:nvSpPr>
        <p:spPr>
          <a:xfrm>
            <a:off x="609600" y="3048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</a:rPr>
              <a:t>ELMÉLETI KERETRENDSZER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09600" y="7924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733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OECD és EU megközelítések</a:t>
            </a:r>
            <a:endParaRPr lang="en-US" sz="3733" dirty="0"/>
          </a:p>
        </p:txBody>
      </p:sp>
      <p:sp>
        <p:nvSpPr>
          <p:cNvPr id="5" name="Shape 3"/>
          <p:cNvSpPr/>
          <p:nvPr/>
        </p:nvSpPr>
        <p:spPr>
          <a:xfrm>
            <a:off x="609600" y="1682496"/>
            <a:ext cx="5303520" cy="46329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F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 sz="1867"/>
          </a:p>
        </p:txBody>
      </p:sp>
      <p:sp>
        <p:nvSpPr>
          <p:cNvPr id="6" name="Shape 4"/>
          <p:cNvSpPr/>
          <p:nvPr/>
        </p:nvSpPr>
        <p:spPr>
          <a:xfrm>
            <a:off x="609600" y="1682496"/>
            <a:ext cx="5303520" cy="512064"/>
          </a:xfrm>
          <a:prstGeom prst="rect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7" name="Text 5"/>
          <p:cNvSpPr/>
          <p:nvPr/>
        </p:nvSpPr>
        <p:spPr>
          <a:xfrm>
            <a:off x="853440" y="1682496"/>
            <a:ext cx="4876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FFFFFF"/>
                </a:solidFill>
              </a:rPr>
              <a:t>OECD Megközelítés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04672" y="2743200"/>
            <a:ext cx="219456" cy="219456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9" name="Text 7"/>
          <p:cNvSpPr/>
          <p:nvPr/>
        </p:nvSpPr>
        <p:spPr>
          <a:xfrm>
            <a:off x="1158240" y="2414016"/>
            <a:ext cx="4511040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0000"/>
              </a:lnSpc>
            </a:pPr>
            <a:r>
              <a:rPr lang="en-US" sz="1333" dirty="0">
                <a:solidFill>
                  <a:srgbClr val="1E293B"/>
                </a:solidFill>
              </a:rPr>
              <a:t>Az MI közszektorbeli alkalmazása csak megfelelő szervezeti és kompetenciaalapok mellett képes fenntartható hatást elérni</a:t>
            </a:r>
            <a:endParaRPr lang="en-US" sz="1333" dirty="0"/>
          </a:p>
        </p:txBody>
      </p:sp>
      <p:sp>
        <p:nvSpPr>
          <p:cNvPr id="10" name="Shape 8"/>
          <p:cNvSpPr/>
          <p:nvPr/>
        </p:nvSpPr>
        <p:spPr>
          <a:xfrm>
            <a:off x="804672" y="3710629"/>
            <a:ext cx="219456" cy="219456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11" name="Text 9"/>
          <p:cNvSpPr/>
          <p:nvPr/>
        </p:nvSpPr>
        <p:spPr>
          <a:xfrm>
            <a:off x="1158240" y="3352800"/>
            <a:ext cx="4511040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0000"/>
              </a:lnSpc>
            </a:pPr>
            <a:r>
              <a:rPr lang="en-US" sz="1333" dirty="0">
                <a:solidFill>
                  <a:srgbClr val="1E293B"/>
                </a:solidFill>
              </a:rPr>
              <a:t>Digitális kompetencia nem csupán egyéni készség, hanem a kormányzási kapacitás szerves része</a:t>
            </a:r>
            <a:endParaRPr lang="en-US" sz="1333" dirty="0"/>
          </a:p>
        </p:txBody>
      </p:sp>
      <p:sp>
        <p:nvSpPr>
          <p:cNvPr id="12" name="Shape 10"/>
          <p:cNvSpPr/>
          <p:nvPr/>
        </p:nvSpPr>
        <p:spPr>
          <a:xfrm>
            <a:off x="804672" y="4620768"/>
            <a:ext cx="219456" cy="219456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13" name="Text 11"/>
          <p:cNvSpPr/>
          <p:nvPr/>
        </p:nvSpPr>
        <p:spPr>
          <a:xfrm>
            <a:off x="1158240" y="4291584"/>
            <a:ext cx="4511040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0000"/>
              </a:lnSpc>
            </a:pPr>
            <a:r>
              <a:rPr lang="en-US" sz="1333" dirty="0">
                <a:solidFill>
                  <a:srgbClr val="1E293B"/>
                </a:solidFill>
              </a:rPr>
              <a:t>Tagállami elemzések: az adatinfrastruktúra és az emberi kapacitások együttes fejlesztése szükséges</a:t>
            </a:r>
            <a:endParaRPr lang="en-US" sz="1333" dirty="0"/>
          </a:p>
        </p:txBody>
      </p:sp>
      <p:sp>
        <p:nvSpPr>
          <p:cNvPr id="14" name="Shape 12"/>
          <p:cNvSpPr/>
          <p:nvPr/>
        </p:nvSpPr>
        <p:spPr>
          <a:xfrm>
            <a:off x="804672" y="5559552"/>
            <a:ext cx="219456" cy="219456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15" name="Text 13"/>
          <p:cNvSpPr/>
          <p:nvPr/>
        </p:nvSpPr>
        <p:spPr>
          <a:xfrm>
            <a:off x="1158240" y="5230368"/>
            <a:ext cx="4511040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0000"/>
              </a:lnSpc>
            </a:pPr>
            <a:r>
              <a:rPr lang="en-US" sz="1333" dirty="0">
                <a:solidFill>
                  <a:srgbClr val="1E293B"/>
                </a:solidFill>
              </a:rPr>
              <a:t>A kompetenciahiány az MI-bevezetések egyik fő kockázati tényezője</a:t>
            </a:r>
            <a:endParaRPr lang="en-US" sz="1333" dirty="0"/>
          </a:p>
        </p:txBody>
      </p:sp>
      <p:sp>
        <p:nvSpPr>
          <p:cNvPr id="16" name="Shape 14"/>
          <p:cNvSpPr/>
          <p:nvPr/>
        </p:nvSpPr>
        <p:spPr>
          <a:xfrm>
            <a:off x="6278880" y="1682496"/>
            <a:ext cx="5303520" cy="46329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F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 sz="1867"/>
          </a:p>
        </p:txBody>
      </p:sp>
      <p:sp>
        <p:nvSpPr>
          <p:cNvPr id="17" name="Shape 15"/>
          <p:cNvSpPr/>
          <p:nvPr/>
        </p:nvSpPr>
        <p:spPr>
          <a:xfrm>
            <a:off x="6278880" y="1682496"/>
            <a:ext cx="5303520" cy="512064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18" name="Text 16"/>
          <p:cNvSpPr/>
          <p:nvPr/>
        </p:nvSpPr>
        <p:spPr>
          <a:xfrm>
            <a:off x="6486144" y="1682496"/>
            <a:ext cx="4876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FFFFFF"/>
                </a:solidFill>
              </a:rPr>
              <a:t>Európai Unió Keretrendszer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486144" y="2761488"/>
            <a:ext cx="219456" cy="219456"/>
          </a:xfrm>
          <a:prstGeom prst="ellipse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20" name="Text 18"/>
          <p:cNvSpPr/>
          <p:nvPr/>
        </p:nvSpPr>
        <p:spPr>
          <a:xfrm>
            <a:off x="6827520" y="2414016"/>
            <a:ext cx="4511040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0000"/>
              </a:lnSpc>
            </a:pPr>
            <a:r>
              <a:rPr lang="en-US" sz="1333" dirty="0" err="1">
                <a:solidFill>
                  <a:srgbClr val="1E293B"/>
                </a:solidFill>
              </a:rPr>
              <a:t>DigComp</a:t>
            </a:r>
            <a:r>
              <a:rPr lang="en-US" sz="1333" dirty="0">
                <a:solidFill>
                  <a:srgbClr val="1E293B"/>
                </a:solidFill>
              </a:rPr>
              <a:t> </a:t>
            </a:r>
            <a:r>
              <a:rPr lang="hu-HU" sz="1333" dirty="0">
                <a:solidFill>
                  <a:srgbClr val="1E293B"/>
                </a:solidFill>
              </a:rPr>
              <a:t>3.0</a:t>
            </a:r>
            <a:r>
              <a:rPr lang="en-US" sz="1333" dirty="0">
                <a:solidFill>
                  <a:srgbClr val="1E293B"/>
                </a:solidFill>
              </a:rPr>
              <a:t>: a digitális kompetencia öt területének </a:t>
            </a:r>
            <a:r>
              <a:rPr lang="en-US" sz="1333" dirty="0" err="1">
                <a:solidFill>
                  <a:srgbClr val="1E293B"/>
                </a:solidFill>
              </a:rPr>
              <a:t>strukturált</a:t>
            </a:r>
            <a:r>
              <a:rPr lang="en-US" sz="1333" dirty="0">
                <a:solidFill>
                  <a:srgbClr val="1E293B"/>
                </a:solidFill>
              </a:rPr>
              <a:t> </a:t>
            </a:r>
            <a:r>
              <a:rPr lang="en-US" sz="1333" dirty="0" err="1">
                <a:solidFill>
                  <a:srgbClr val="1E293B"/>
                </a:solidFill>
              </a:rPr>
              <a:t>modellje</a:t>
            </a:r>
            <a:r>
              <a:rPr lang="en-US" sz="1333" dirty="0">
                <a:solidFill>
                  <a:srgbClr val="1E293B"/>
                </a:solidFill>
              </a:rPr>
              <a:t> </a:t>
            </a:r>
            <a:r>
              <a:rPr lang="en-US" sz="1333" dirty="0" err="1">
                <a:solidFill>
                  <a:srgbClr val="1E293B"/>
                </a:solidFill>
              </a:rPr>
              <a:t>állampolgárok</a:t>
            </a:r>
            <a:r>
              <a:rPr lang="en-US" sz="1333" dirty="0">
                <a:solidFill>
                  <a:srgbClr val="1E293B"/>
                </a:solidFill>
              </a:rPr>
              <a:t> és köztisztviselők számára</a:t>
            </a:r>
            <a:endParaRPr lang="en-US" sz="1333" dirty="0"/>
          </a:p>
        </p:txBody>
      </p:sp>
      <p:sp>
        <p:nvSpPr>
          <p:cNvPr id="21" name="Shape 19"/>
          <p:cNvSpPr/>
          <p:nvPr/>
        </p:nvSpPr>
        <p:spPr>
          <a:xfrm>
            <a:off x="6501896" y="3681984"/>
            <a:ext cx="219456" cy="219456"/>
          </a:xfrm>
          <a:prstGeom prst="ellipse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22" name="Text 20"/>
          <p:cNvSpPr/>
          <p:nvPr/>
        </p:nvSpPr>
        <p:spPr>
          <a:xfrm>
            <a:off x="6827520" y="3352800"/>
            <a:ext cx="4511040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0000"/>
              </a:lnSpc>
            </a:pPr>
            <a:r>
              <a:rPr lang="hu-HU" sz="1333" dirty="0">
                <a:solidFill>
                  <a:srgbClr val="1E293B"/>
                </a:solidFill>
              </a:rPr>
              <a:t>Digital </a:t>
            </a:r>
            <a:r>
              <a:rPr lang="hu-HU" sz="1333" dirty="0" err="1">
                <a:solidFill>
                  <a:srgbClr val="1E293B"/>
                </a:solidFill>
              </a:rPr>
              <a:t>Decade</a:t>
            </a:r>
            <a:r>
              <a:rPr lang="hu-HU" sz="1333" dirty="0">
                <a:solidFill>
                  <a:srgbClr val="1E293B"/>
                </a:solidFill>
              </a:rPr>
              <a:t> Policy </a:t>
            </a:r>
            <a:r>
              <a:rPr lang="hu-HU" sz="1333" dirty="0" err="1">
                <a:solidFill>
                  <a:srgbClr val="1E293B"/>
                </a:solidFill>
              </a:rPr>
              <a:t>Programme</a:t>
            </a:r>
            <a:r>
              <a:rPr lang="hu-HU" sz="1333" dirty="0">
                <a:solidFill>
                  <a:srgbClr val="1E293B"/>
                </a:solidFill>
              </a:rPr>
              <a:t> 2030: célszámok a közszféra digitalizációjára vonatkozóan</a:t>
            </a:r>
            <a:endParaRPr lang="hu-HU" sz="1333" dirty="0"/>
          </a:p>
        </p:txBody>
      </p:sp>
      <p:sp>
        <p:nvSpPr>
          <p:cNvPr id="25" name="Shape 23"/>
          <p:cNvSpPr/>
          <p:nvPr/>
        </p:nvSpPr>
        <p:spPr>
          <a:xfrm>
            <a:off x="6473952" y="4492752"/>
            <a:ext cx="219456" cy="219456"/>
          </a:xfrm>
          <a:prstGeom prst="ellipse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26" name="Text 24"/>
          <p:cNvSpPr/>
          <p:nvPr/>
        </p:nvSpPr>
        <p:spPr>
          <a:xfrm>
            <a:off x="6827520" y="4181856"/>
            <a:ext cx="4511040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0000"/>
              </a:lnSpc>
            </a:pPr>
            <a:r>
              <a:rPr lang="hu-HU" sz="1333" dirty="0">
                <a:solidFill>
                  <a:srgbClr val="1E293B"/>
                </a:solidFill>
              </a:rPr>
              <a:t>European AI Office: az AI </a:t>
            </a:r>
            <a:r>
              <a:rPr lang="hu-HU" sz="1333" dirty="0" err="1">
                <a:solidFill>
                  <a:srgbClr val="1E293B"/>
                </a:solidFill>
              </a:rPr>
              <a:t>Act</a:t>
            </a:r>
            <a:r>
              <a:rPr lang="hu-HU" sz="1333" dirty="0">
                <a:solidFill>
                  <a:srgbClr val="1E293B"/>
                </a:solidFill>
              </a:rPr>
              <a:t> végrehajtásának koordinációja, hatóságok felkészítése</a:t>
            </a:r>
            <a:endParaRPr lang="hu-HU" sz="133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9600" y="304800"/>
            <a:ext cx="2926080" cy="36576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3" name="Text 1"/>
          <p:cNvSpPr/>
          <p:nvPr/>
        </p:nvSpPr>
        <p:spPr>
          <a:xfrm>
            <a:off x="609600" y="3048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</a:rPr>
              <a:t>EU AI ACT · NORMATÍV KERET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09600" y="7924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4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Kockázatalapú szabályozás a közigazgatásban</a:t>
            </a:r>
            <a:endParaRPr lang="en-US" sz="3467" dirty="0"/>
          </a:p>
        </p:txBody>
      </p:sp>
      <p:sp>
        <p:nvSpPr>
          <p:cNvPr id="5" name="Shape 3"/>
          <p:cNvSpPr/>
          <p:nvPr/>
        </p:nvSpPr>
        <p:spPr>
          <a:xfrm>
            <a:off x="4632960" y="1682496"/>
            <a:ext cx="2926080" cy="75590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6" name="Text 4"/>
          <p:cNvSpPr/>
          <p:nvPr/>
        </p:nvSpPr>
        <p:spPr>
          <a:xfrm>
            <a:off x="4632960" y="1682496"/>
            <a:ext cx="2926080" cy="755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33" b="1" dirty="0">
                <a:solidFill>
                  <a:srgbClr val="FFFFFF"/>
                </a:solidFill>
              </a:rPr>
              <a:t>ELFOGADHATATLAN KOCKÁZAT</a:t>
            </a:r>
            <a:endParaRPr lang="en-US" sz="1133" dirty="0"/>
          </a:p>
        </p:txBody>
      </p:sp>
      <p:sp>
        <p:nvSpPr>
          <p:cNvPr id="7" name="Text 5"/>
          <p:cNvSpPr/>
          <p:nvPr/>
        </p:nvSpPr>
        <p:spPr>
          <a:xfrm>
            <a:off x="7741920" y="1828800"/>
            <a:ext cx="3901440" cy="48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67" dirty="0">
                <a:solidFill>
                  <a:srgbClr val="FF8A80"/>
                </a:solidFill>
              </a:rPr>
              <a:t>Tiltott alkalmazások (pl. szociális pontozás)</a:t>
            </a:r>
            <a:endParaRPr lang="en-US" sz="1267" dirty="0"/>
          </a:p>
        </p:txBody>
      </p:sp>
      <p:sp>
        <p:nvSpPr>
          <p:cNvPr id="8" name="Shape 6"/>
          <p:cNvSpPr/>
          <p:nvPr/>
        </p:nvSpPr>
        <p:spPr>
          <a:xfrm>
            <a:off x="4023360" y="2535936"/>
            <a:ext cx="4145280" cy="914400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9" name="Text 7"/>
          <p:cNvSpPr/>
          <p:nvPr/>
        </p:nvSpPr>
        <p:spPr>
          <a:xfrm>
            <a:off x="4023360" y="2535936"/>
            <a:ext cx="414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</a:rPr>
              <a:t>MAGAS KOCKÁZAT</a:t>
            </a:r>
            <a:endParaRPr lang="en-US" sz="1333" dirty="0"/>
          </a:p>
        </p:txBody>
      </p:sp>
      <p:sp>
        <p:nvSpPr>
          <p:cNvPr id="10" name="Text 8"/>
          <p:cNvSpPr/>
          <p:nvPr/>
        </p:nvSpPr>
        <p:spPr>
          <a:xfrm>
            <a:off x="8351520" y="2560320"/>
            <a:ext cx="3291840" cy="8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5000"/>
              </a:lnSpc>
            </a:pPr>
            <a:r>
              <a:rPr lang="en-US" sz="1200" dirty="0">
                <a:solidFill>
                  <a:srgbClr val="FFCC80"/>
                </a:solidFill>
              </a:rPr>
              <a:t>Közszolgáltatási, rendészeti és jóléti </a:t>
            </a:r>
            <a:r>
              <a:rPr lang="en-US" sz="1200" dirty="0" err="1">
                <a:solidFill>
                  <a:srgbClr val="FFCC80"/>
                </a:solidFill>
              </a:rPr>
              <a:t>döntéstámogató</a:t>
            </a:r>
            <a:r>
              <a:rPr lang="en-US" sz="1200" dirty="0">
                <a:solidFill>
                  <a:srgbClr val="FFCC80"/>
                </a:solidFill>
              </a:rPr>
              <a:t> </a:t>
            </a:r>
            <a:r>
              <a:rPr lang="en-US" sz="1200" dirty="0" err="1">
                <a:solidFill>
                  <a:srgbClr val="FFCC80"/>
                </a:solidFill>
              </a:rPr>
              <a:t>algoritmusok</a:t>
            </a:r>
            <a:r>
              <a:rPr lang="en-US" sz="1200" dirty="0"/>
              <a:t> </a:t>
            </a:r>
            <a:r>
              <a:rPr lang="en-US" sz="1200" dirty="0">
                <a:solidFill>
                  <a:srgbClr val="FFD54F"/>
                </a:solidFill>
              </a:rPr>
              <a:t>→ Átláthatóság, dokumentáció, emberi felügyelet kötelező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169920" y="3547872"/>
            <a:ext cx="5852160" cy="755904"/>
          </a:xfrm>
          <a:prstGeom prst="rect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12" name="Text 10"/>
          <p:cNvSpPr/>
          <p:nvPr/>
        </p:nvSpPr>
        <p:spPr>
          <a:xfrm>
            <a:off x="3169920" y="3547872"/>
            <a:ext cx="5852160" cy="755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67" b="1" dirty="0">
                <a:solidFill>
                  <a:srgbClr val="FFFFFF"/>
                </a:solidFill>
              </a:rPr>
              <a:t>KORLÁTOZOTT KOCKÁZAT</a:t>
            </a:r>
            <a:endParaRPr lang="en-US" sz="1267" dirty="0"/>
          </a:p>
        </p:txBody>
      </p:sp>
      <p:sp>
        <p:nvSpPr>
          <p:cNvPr id="13" name="Text 11"/>
          <p:cNvSpPr/>
          <p:nvPr/>
        </p:nvSpPr>
        <p:spPr>
          <a:xfrm>
            <a:off x="9204960" y="3718560"/>
            <a:ext cx="2438400" cy="48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dirty="0">
                <a:solidFill>
                  <a:srgbClr val="A8C5DA"/>
                </a:solidFill>
              </a:rPr>
              <a:t>Chatbotok, </a:t>
            </a:r>
            <a:r>
              <a:rPr lang="en-US" sz="1200" dirty="0" err="1">
                <a:solidFill>
                  <a:srgbClr val="A8C5DA"/>
                </a:solidFill>
              </a:rPr>
              <a:t>ajánlórendszerek</a:t>
            </a:r>
            <a:r>
              <a:rPr lang="en-US" sz="1200" dirty="0">
                <a:solidFill>
                  <a:srgbClr val="A8C5DA"/>
                </a:solidFill>
              </a:rPr>
              <a:t> - </a:t>
            </a:r>
            <a:r>
              <a:rPr lang="en-US" sz="1200" dirty="0" err="1">
                <a:solidFill>
                  <a:srgbClr val="A8C5DA"/>
                </a:solidFill>
              </a:rPr>
              <a:t>átláthatósági</a:t>
            </a:r>
            <a:r>
              <a:rPr lang="en-US" sz="1200" dirty="0">
                <a:solidFill>
                  <a:srgbClr val="A8C5DA"/>
                </a:solidFill>
              </a:rPr>
              <a:t> kötelezettség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194560" y="4401312"/>
            <a:ext cx="7802880" cy="755904"/>
          </a:xfrm>
          <a:prstGeom prst="rect">
            <a:avLst/>
          </a:prstGeom>
          <a:solidFill>
            <a:srgbClr val="2C6E8A"/>
          </a:solidFill>
          <a:ln w="12700">
            <a:solidFill>
              <a:srgbClr val="2C6E8A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15" name="Text 13"/>
          <p:cNvSpPr/>
          <p:nvPr/>
        </p:nvSpPr>
        <p:spPr>
          <a:xfrm>
            <a:off x="2194560" y="4401312"/>
            <a:ext cx="7802880" cy="755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67" b="1" dirty="0">
                <a:solidFill>
                  <a:srgbClr val="FFFFFF"/>
                </a:solidFill>
              </a:rPr>
              <a:t>MINIMÁLIS KOCKÁZAT</a:t>
            </a:r>
            <a:endParaRPr lang="en-US" sz="1267" dirty="0"/>
          </a:p>
        </p:txBody>
      </p:sp>
      <p:sp>
        <p:nvSpPr>
          <p:cNvPr id="16" name="Text 14"/>
          <p:cNvSpPr/>
          <p:nvPr/>
        </p:nvSpPr>
        <p:spPr>
          <a:xfrm>
            <a:off x="10180320" y="4535424"/>
            <a:ext cx="1463040" cy="48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33" dirty="0">
                <a:solidFill>
                  <a:srgbClr val="A8C5DA"/>
                </a:solidFill>
              </a:rPr>
              <a:t>Spam szűrők, AI-</a:t>
            </a:r>
            <a:r>
              <a:rPr lang="en-US" sz="1133" dirty="0" err="1">
                <a:solidFill>
                  <a:srgbClr val="A8C5DA"/>
                </a:solidFill>
              </a:rPr>
              <a:t>alapú</a:t>
            </a:r>
            <a:r>
              <a:rPr lang="en-US" sz="1133" dirty="0">
                <a:solidFill>
                  <a:srgbClr val="A8C5DA"/>
                </a:solidFill>
              </a:rPr>
              <a:t> </a:t>
            </a:r>
            <a:r>
              <a:rPr lang="en-US" sz="1133" dirty="0" err="1">
                <a:solidFill>
                  <a:srgbClr val="A8C5DA"/>
                </a:solidFill>
              </a:rPr>
              <a:t>játékok</a:t>
            </a:r>
            <a:r>
              <a:rPr lang="en-US" sz="1133" dirty="0">
                <a:solidFill>
                  <a:srgbClr val="A8C5DA"/>
                </a:solidFill>
              </a:rPr>
              <a:t> - </a:t>
            </a:r>
            <a:r>
              <a:rPr lang="en-US" sz="1133" dirty="0" err="1">
                <a:solidFill>
                  <a:srgbClr val="A8C5DA"/>
                </a:solidFill>
              </a:rPr>
              <a:t>szabad</a:t>
            </a:r>
            <a:r>
              <a:rPr lang="en-US" sz="1133" dirty="0">
                <a:solidFill>
                  <a:srgbClr val="A8C5DA"/>
                </a:solidFill>
              </a:rPr>
              <a:t> alkalmazás</a:t>
            </a:r>
            <a:endParaRPr lang="en-US" sz="1133" dirty="0"/>
          </a:p>
        </p:txBody>
      </p:sp>
      <p:sp>
        <p:nvSpPr>
          <p:cNvPr id="17" name="Shape 15"/>
          <p:cNvSpPr/>
          <p:nvPr/>
        </p:nvSpPr>
        <p:spPr>
          <a:xfrm>
            <a:off x="487680" y="1682496"/>
            <a:ext cx="60960" cy="347472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18" name="Text 16"/>
          <p:cNvSpPr/>
          <p:nvPr/>
        </p:nvSpPr>
        <p:spPr>
          <a:xfrm rot="16200000">
            <a:off x="-299729" y="2724912"/>
            <a:ext cx="112166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67" b="1" dirty="0">
                <a:solidFill>
                  <a:srgbClr val="5A8FAA"/>
                </a:solidFill>
              </a:rPr>
              <a:t>KOCKÁZATI SZINT</a:t>
            </a:r>
            <a:endParaRPr lang="en-US" sz="1067" dirty="0"/>
          </a:p>
        </p:txBody>
      </p:sp>
      <p:sp>
        <p:nvSpPr>
          <p:cNvPr id="19" name="Shape 17"/>
          <p:cNvSpPr/>
          <p:nvPr/>
        </p:nvSpPr>
        <p:spPr>
          <a:xfrm>
            <a:off x="609600" y="5388864"/>
            <a:ext cx="10972800" cy="1121664"/>
          </a:xfrm>
          <a:prstGeom prst="rect">
            <a:avLst/>
          </a:prstGeom>
          <a:solidFill>
            <a:srgbClr val="FFFFFF"/>
          </a:solidFill>
          <a:ln w="6350">
            <a:solidFill>
              <a:srgbClr val="E2EF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 sz="1867"/>
          </a:p>
        </p:txBody>
      </p:sp>
      <p:sp>
        <p:nvSpPr>
          <p:cNvPr id="20" name="Shape 18"/>
          <p:cNvSpPr/>
          <p:nvPr/>
        </p:nvSpPr>
        <p:spPr>
          <a:xfrm>
            <a:off x="609600" y="5388864"/>
            <a:ext cx="73152" cy="1121664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21" name="Shape 19"/>
          <p:cNvSpPr/>
          <p:nvPr/>
        </p:nvSpPr>
        <p:spPr>
          <a:xfrm>
            <a:off x="792480" y="5559552"/>
            <a:ext cx="670560" cy="670560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182" y="5680254"/>
            <a:ext cx="429159" cy="429159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1584960" y="5462016"/>
            <a:ext cx="9631680" cy="341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hu-HU" b="1" dirty="0">
                <a:solidFill>
                  <a:srgbClr val="0D2137"/>
                </a:solidFill>
              </a:rPr>
              <a:t>A magas kockázatú kategória hatása a közigazgatásra:</a:t>
            </a:r>
            <a:endParaRPr lang="hu-HU" dirty="0"/>
          </a:p>
        </p:txBody>
      </p:sp>
      <p:sp>
        <p:nvSpPr>
          <p:cNvPr id="24" name="Text 21"/>
          <p:cNvSpPr/>
          <p:nvPr/>
        </p:nvSpPr>
        <p:spPr>
          <a:xfrm>
            <a:off x="1584960" y="5815584"/>
            <a:ext cx="963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67" dirty="0">
                <a:solidFill>
                  <a:srgbClr val="64748B"/>
                </a:solidFill>
              </a:rPr>
              <a:t>Kötelező emberi felügyeleti mechanizmusok · Részletes technikai dokumentáció · Alapjogi hatásvizsgálat · Regisztrációs kötelezettség az EU adatbázisban</a:t>
            </a:r>
            <a:endParaRPr lang="en-US" sz="12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9600" y="304800"/>
            <a:ext cx="2926080" cy="36576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3" name="Text 1"/>
          <p:cNvSpPr/>
          <p:nvPr/>
        </p:nvSpPr>
        <p:spPr>
          <a:xfrm>
            <a:off x="609600" y="3048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</a:rPr>
              <a:t>KOMPETENCIAMODELLEK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09600" y="7924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hu-HU" sz="3733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Digitális és MI kompetencia szintjei</a:t>
            </a:r>
            <a:endParaRPr lang="hu-HU" sz="3733" dirty="0"/>
          </a:p>
        </p:txBody>
      </p:sp>
      <p:sp>
        <p:nvSpPr>
          <p:cNvPr id="5" name="Shape 3"/>
          <p:cNvSpPr/>
          <p:nvPr/>
        </p:nvSpPr>
        <p:spPr>
          <a:xfrm>
            <a:off x="609600" y="1682496"/>
            <a:ext cx="3633216" cy="21945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F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 sz="1867"/>
          </a:p>
        </p:txBody>
      </p:sp>
      <p:sp>
        <p:nvSpPr>
          <p:cNvPr id="6" name="Shape 4"/>
          <p:cNvSpPr/>
          <p:nvPr/>
        </p:nvSpPr>
        <p:spPr>
          <a:xfrm>
            <a:off x="609600" y="1682496"/>
            <a:ext cx="3633216" cy="512064"/>
          </a:xfrm>
          <a:prstGeom prst="rect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7" name="Shape 5"/>
          <p:cNvSpPr/>
          <p:nvPr/>
        </p:nvSpPr>
        <p:spPr>
          <a:xfrm>
            <a:off x="755904" y="1731264"/>
            <a:ext cx="463296" cy="463296"/>
          </a:xfrm>
          <a:prstGeom prst="ellipse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298" y="1814658"/>
            <a:ext cx="296509" cy="296509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316736" y="1755648"/>
            <a:ext cx="280416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b="1" dirty="0">
                <a:solidFill>
                  <a:srgbClr val="FFFFFF"/>
                </a:solidFill>
              </a:rPr>
              <a:t>Adattudatosság</a:t>
            </a:r>
            <a:endParaRPr lang="en-US" sz="1467" dirty="0"/>
          </a:p>
        </p:txBody>
      </p:sp>
      <p:sp>
        <p:nvSpPr>
          <p:cNvPr id="10" name="Text 7"/>
          <p:cNvSpPr/>
          <p:nvPr/>
        </p:nvSpPr>
        <p:spPr>
          <a:xfrm>
            <a:off x="755904" y="2316480"/>
            <a:ext cx="3340608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40000"/>
              </a:lnSpc>
            </a:pPr>
            <a:r>
              <a:rPr lang="en-US" sz="1267" dirty="0">
                <a:solidFill>
                  <a:srgbClr val="1E293B"/>
                </a:solidFill>
              </a:rPr>
              <a:t>Adatok értelmezése, minőségének megítélése, adatvezérelt döntéshozatal alapjai</a:t>
            </a:r>
            <a:endParaRPr lang="en-US" sz="1267" dirty="0"/>
          </a:p>
        </p:txBody>
      </p:sp>
      <p:sp>
        <p:nvSpPr>
          <p:cNvPr id="11" name="Shape 8"/>
          <p:cNvSpPr/>
          <p:nvPr/>
        </p:nvSpPr>
        <p:spPr>
          <a:xfrm>
            <a:off x="4474464" y="1682496"/>
            <a:ext cx="3633216" cy="21945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F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 sz="1867"/>
          </a:p>
        </p:txBody>
      </p:sp>
      <p:sp>
        <p:nvSpPr>
          <p:cNvPr id="12" name="Shape 9"/>
          <p:cNvSpPr/>
          <p:nvPr/>
        </p:nvSpPr>
        <p:spPr>
          <a:xfrm>
            <a:off x="4474464" y="1682496"/>
            <a:ext cx="3633216" cy="512064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13" name="Shape 10"/>
          <p:cNvSpPr/>
          <p:nvPr/>
        </p:nvSpPr>
        <p:spPr>
          <a:xfrm>
            <a:off x="4620768" y="1731264"/>
            <a:ext cx="463296" cy="463296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162" y="1814658"/>
            <a:ext cx="296509" cy="296509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181600" y="1755648"/>
            <a:ext cx="280416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b="1" dirty="0">
                <a:solidFill>
                  <a:srgbClr val="FFFFFF"/>
                </a:solidFill>
              </a:rPr>
              <a:t>MI-ismeretek</a:t>
            </a:r>
            <a:endParaRPr lang="en-US" sz="1467" dirty="0"/>
          </a:p>
        </p:txBody>
      </p:sp>
      <p:sp>
        <p:nvSpPr>
          <p:cNvPr id="16" name="Text 12"/>
          <p:cNvSpPr/>
          <p:nvPr/>
        </p:nvSpPr>
        <p:spPr>
          <a:xfrm>
            <a:off x="4620768" y="2316480"/>
            <a:ext cx="3340608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40000"/>
              </a:lnSpc>
            </a:pPr>
            <a:r>
              <a:rPr lang="en-US" sz="1267" dirty="0">
                <a:solidFill>
                  <a:srgbClr val="1E293B"/>
                </a:solidFill>
              </a:rPr>
              <a:t>Az MI-rendszerek működési elvének megértése, korlátok és lehetőségek felismerése</a:t>
            </a:r>
            <a:endParaRPr lang="en-US" sz="1267" dirty="0"/>
          </a:p>
        </p:txBody>
      </p:sp>
      <p:sp>
        <p:nvSpPr>
          <p:cNvPr id="17" name="Shape 13"/>
          <p:cNvSpPr/>
          <p:nvPr/>
        </p:nvSpPr>
        <p:spPr>
          <a:xfrm>
            <a:off x="8339328" y="1682496"/>
            <a:ext cx="3633216" cy="2194560"/>
          </a:xfrm>
          <a:prstGeom prst="rect">
            <a:avLst/>
          </a:prstGeom>
          <a:solidFill>
            <a:srgbClr val="FFFFFF"/>
          </a:solidFill>
          <a:ln w="6350">
            <a:solidFill>
              <a:srgbClr val="E2EF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 sz="1867"/>
          </a:p>
        </p:txBody>
      </p:sp>
      <p:sp>
        <p:nvSpPr>
          <p:cNvPr id="18" name="Shape 14"/>
          <p:cNvSpPr/>
          <p:nvPr/>
        </p:nvSpPr>
        <p:spPr>
          <a:xfrm>
            <a:off x="8339328" y="1682496"/>
            <a:ext cx="3633216" cy="512064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19" name="Shape 15"/>
          <p:cNvSpPr/>
          <p:nvPr/>
        </p:nvSpPr>
        <p:spPr>
          <a:xfrm>
            <a:off x="8485632" y="1731264"/>
            <a:ext cx="463296" cy="463296"/>
          </a:xfrm>
          <a:prstGeom prst="ellipse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9026" y="1814658"/>
            <a:ext cx="296509" cy="296509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9046464" y="1755648"/>
            <a:ext cx="280416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b="1" dirty="0">
                <a:solidFill>
                  <a:srgbClr val="FFFFFF"/>
                </a:solidFill>
              </a:rPr>
              <a:t>Digitális kommunikáció</a:t>
            </a:r>
            <a:endParaRPr lang="en-US" sz="1467" dirty="0"/>
          </a:p>
        </p:txBody>
      </p:sp>
      <p:sp>
        <p:nvSpPr>
          <p:cNvPr id="22" name="Text 17"/>
          <p:cNvSpPr/>
          <p:nvPr/>
        </p:nvSpPr>
        <p:spPr>
          <a:xfrm>
            <a:off x="8485632" y="2316480"/>
            <a:ext cx="3340608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40000"/>
              </a:lnSpc>
            </a:pPr>
            <a:r>
              <a:rPr lang="en-US" sz="1267" dirty="0">
                <a:solidFill>
                  <a:srgbClr val="1E293B"/>
                </a:solidFill>
              </a:rPr>
              <a:t>Digitális csatornákon keresztüli hatékony és biztonságos ügyintézés</a:t>
            </a:r>
            <a:endParaRPr lang="en-US" sz="1267" dirty="0"/>
          </a:p>
        </p:txBody>
      </p:sp>
      <p:sp>
        <p:nvSpPr>
          <p:cNvPr id="23" name="Text 18"/>
          <p:cNvSpPr/>
          <p:nvPr/>
        </p:nvSpPr>
        <p:spPr>
          <a:xfrm>
            <a:off x="609600" y="3925824"/>
            <a:ext cx="243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b="1" dirty="0">
                <a:solidFill>
                  <a:srgbClr val="028090"/>
                </a:solidFill>
              </a:rPr>
              <a:t>EGYÉNI SZINT</a:t>
            </a:r>
            <a:endParaRPr lang="en-US" sz="1200" dirty="0"/>
          </a:p>
        </p:txBody>
      </p:sp>
      <p:sp>
        <p:nvSpPr>
          <p:cNvPr id="24" name="Shape 19"/>
          <p:cNvSpPr/>
          <p:nvPr/>
        </p:nvSpPr>
        <p:spPr>
          <a:xfrm>
            <a:off x="609600" y="4364736"/>
            <a:ext cx="5547360" cy="2097024"/>
          </a:xfrm>
          <a:prstGeom prst="rect">
            <a:avLst/>
          </a:prstGeom>
          <a:solidFill>
            <a:srgbClr val="FFFFFF"/>
          </a:solidFill>
          <a:ln w="6350">
            <a:solidFill>
              <a:srgbClr val="E2EF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 sz="1867"/>
          </a:p>
        </p:txBody>
      </p:sp>
      <p:sp>
        <p:nvSpPr>
          <p:cNvPr id="25" name="Shape 20"/>
          <p:cNvSpPr/>
          <p:nvPr/>
        </p:nvSpPr>
        <p:spPr>
          <a:xfrm>
            <a:off x="609600" y="4364736"/>
            <a:ext cx="5547360" cy="512064"/>
          </a:xfrm>
          <a:prstGeom prst="rect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26" name="Shape 21"/>
          <p:cNvSpPr/>
          <p:nvPr/>
        </p:nvSpPr>
        <p:spPr>
          <a:xfrm>
            <a:off x="755904" y="4413504"/>
            <a:ext cx="463296" cy="463296"/>
          </a:xfrm>
          <a:prstGeom prst="ellipse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2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298" y="4496898"/>
            <a:ext cx="296509" cy="296509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1316736" y="4437888"/>
            <a:ext cx="469392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b="1" dirty="0">
                <a:solidFill>
                  <a:srgbClr val="FFFFFF"/>
                </a:solidFill>
              </a:rPr>
              <a:t>Szervezeti adatinfrastruktúra</a:t>
            </a:r>
            <a:endParaRPr lang="en-US" sz="1467" dirty="0"/>
          </a:p>
        </p:txBody>
      </p:sp>
      <p:sp>
        <p:nvSpPr>
          <p:cNvPr id="29" name="Shape 23"/>
          <p:cNvSpPr/>
          <p:nvPr/>
        </p:nvSpPr>
        <p:spPr>
          <a:xfrm>
            <a:off x="829056" y="5035296"/>
            <a:ext cx="170688" cy="170688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30" name="Text 24"/>
          <p:cNvSpPr/>
          <p:nvPr/>
        </p:nvSpPr>
        <p:spPr>
          <a:xfrm>
            <a:off x="1097280" y="4907280"/>
            <a:ext cx="4815840" cy="426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 dirty="0">
                <a:solidFill>
                  <a:srgbClr val="1E293B"/>
                </a:solidFill>
              </a:rPr>
              <a:t>Interoperábilis adatrendszerek kiépítése</a:t>
            </a:r>
            <a:endParaRPr lang="en-US" sz="1333" dirty="0"/>
          </a:p>
        </p:txBody>
      </p:sp>
      <p:sp>
        <p:nvSpPr>
          <p:cNvPr id="31" name="Shape 25"/>
          <p:cNvSpPr/>
          <p:nvPr/>
        </p:nvSpPr>
        <p:spPr>
          <a:xfrm>
            <a:off x="829056" y="5498592"/>
            <a:ext cx="170688" cy="170688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32" name="Text 26"/>
          <p:cNvSpPr/>
          <p:nvPr/>
        </p:nvSpPr>
        <p:spPr>
          <a:xfrm>
            <a:off x="1097280" y="5370576"/>
            <a:ext cx="4815840" cy="426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 dirty="0">
                <a:solidFill>
                  <a:srgbClr val="1E293B"/>
                </a:solidFill>
              </a:rPr>
              <a:t>Adatminőség és adatkezelési protokollok</a:t>
            </a:r>
            <a:endParaRPr lang="en-US" sz="1333" dirty="0"/>
          </a:p>
        </p:txBody>
      </p:sp>
      <p:sp>
        <p:nvSpPr>
          <p:cNvPr id="33" name="Shape 27"/>
          <p:cNvSpPr/>
          <p:nvPr/>
        </p:nvSpPr>
        <p:spPr>
          <a:xfrm>
            <a:off x="829056" y="5961888"/>
            <a:ext cx="170688" cy="170688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34" name="Text 28"/>
          <p:cNvSpPr/>
          <p:nvPr/>
        </p:nvSpPr>
        <p:spPr>
          <a:xfrm>
            <a:off x="1097280" y="5834655"/>
            <a:ext cx="4815840" cy="426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 dirty="0">
                <a:solidFill>
                  <a:srgbClr val="1E293B"/>
                </a:solidFill>
              </a:rPr>
              <a:t>Határokon átnyúló adatmegosztás</a:t>
            </a:r>
            <a:endParaRPr lang="en-US" sz="1333" dirty="0"/>
          </a:p>
        </p:txBody>
      </p:sp>
      <p:sp>
        <p:nvSpPr>
          <p:cNvPr id="35" name="Shape 29"/>
          <p:cNvSpPr/>
          <p:nvPr/>
        </p:nvSpPr>
        <p:spPr>
          <a:xfrm>
            <a:off x="6522720" y="4364736"/>
            <a:ext cx="5547360" cy="2097024"/>
          </a:xfrm>
          <a:prstGeom prst="rect">
            <a:avLst/>
          </a:prstGeom>
          <a:solidFill>
            <a:srgbClr val="FFFFFF"/>
          </a:solidFill>
          <a:ln w="6350">
            <a:solidFill>
              <a:srgbClr val="E2EF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 sz="1867"/>
          </a:p>
        </p:txBody>
      </p:sp>
      <p:sp>
        <p:nvSpPr>
          <p:cNvPr id="36" name="Shape 30"/>
          <p:cNvSpPr/>
          <p:nvPr/>
        </p:nvSpPr>
        <p:spPr>
          <a:xfrm>
            <a:off x="6522720" y="4364736"/>
            <a:ext cx="5547360" cy="512064"/>
          </a:xfrm>
          <a:prstGeom prst="rect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37" name="Shape 31"/>
          <p:cNvSpPr/>
          <p:nvPr/>
        </p:nvSpPr>
        <p:spPr>
          <a:xfrm>
            <a:off x="6669024" y="4413504"/>
            <a:ext cx="463296" cy="463296"/>
          </a:xfrm>
          <a:prstGeom prst="ellipse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3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2418" y="4496898"/>
            <a:ext cx="296509" cy="296509"/>
          </a:xfrm>
          <a:prstGeom prst="rect">
            <a:avLst/>
          </a:prstGeom>
        </p:spPr>
      </p:pic>
      <p:sp>
        <p:nvSpPr>
          <p:cNvPr id="39" name="Text 32"/>
          <p:cNvSpPr/>
          <p:nvPr/>
        </p:nvSpPr>
        <p:spPr>
          <a:xfrm>
            <a:off x="7229856" y="4437888"/>
            <a:ext cx="469392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b="1" dirty="0">
                <a:solidFill>
                  <a:srgbClr val="FFFFFF"/>
                </a:solidFill>
              </a:rPr>
              <a:t>Intézményi MI-kultúra</a:t>
            </a:r>
            <a:endParaRPr lang="en-US" sz="1467" dirty="0"/>
          </a:p>
        </p:txBody>
      </p:sp>
      <p:sp>
        <p:nvSpPr>
          <p:cNvPr id="40" name="Shape 33"/>
          <p:cNvSpPr/>
          <p:nvPr/>
        </p:nvSpPr>
        <p:spPr>
          <a:xfrm>
            <a:off x="6742176" y="5035296"/>
            <a:ext cx="170688" cy="170688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41" name="Text 34"/>
          <p:cNvSpPr/>
          <p:nvPr/>
        </p:nvSpPr>
        <p:spPr>
          <a:xfrm>
            <a:off x="7010400" y="4913376"/>
            <a:ext cx="4815840" cy="426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 dirty="0">
                <a:solidFill>
                  <a:srgbClr val="1E293B"/>
                </a:solidFill>
              </a:rPr>
              <a:t>Felelős MI-alkalmazás belső szabályzata</a:t>
            </a:r>
            <a:endParaRPr lang="en-US" sz="1333" dirty="0"/>
          </a:p>
        </p:txBody>
      </p:sp>
      <p:sp>
        <p:nvSpPr>
          <p:cNvPr id="42" name="Shape 35"/>
          <p:cNvSpPr/>
          <p:nvPr/>
        </p:nvSpPr>
        <p:spPr>
          <a:xfrm>
            <a:off x="6742176" y="5498592"/>
            <a:ext cx="170688" cy="170688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43" name="Text 36"/>
          <p:cNvSpPr/>
          <p:nvPr/>
        </p:nvSpPr>
        <p:spPr>
          <a:xfrm>
            <a:off x="7010400" y="5371601"/>
            <a:ext cx="4815840" cy="426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 dirty="0">
                <a:solidFill>
                  <a:srgbClr val="1E293B"/>
                </a:solidFill>
              </a:rPr>
              <a:t>Kompetenciafejlesztési programok</a:t>
            </a:r>
            <a:endParaRPr lang="en-US" sz="1333" dirty="0"/>
          </a:p>
        </p:txBody>
      </p:sp>
      <p:sp>
        <p:nvSpPr>
          <p:cNvPr id="44" name="Shape 37"/>
          <p:cNvSpPr/>
          <p:nvPr/>
        </p:nvSpPr>
        <p:spPr>
          <a:xfrm>
            <a:off x="6742176" y="5961888"/>
            <a:ext cx="170688" cy="170688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45" name="Text 38"/>
          <p:cNvSpPr/>
          <p:nvPr/>
        </p:nvSpPr>
        <p:spPr>
          <a:xfrm>
            <a:off x="7007388" y="5837433"/>
            <a:ext cx="4815840" cy="426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 dirty="0">
                <a:solidFill>
                  <a:srgbClr val="1E293B"/>
                </a:solidFill>
              </a:rPr>
              <a:t>Emberi felügyelet beépítése a folyamatokba</a:t>
            </a:r>
            <a:endParaRPr lang="en-US" sz="1333" dirty="0"/>
          </a:p>
        </p:txBody>
      </p:sp>
      <p:sp>
        <p:nvSpPr>
          <p:cNvPr id="46" name="Text 39"/>
          <p:cNvSpPr/>
          <p:nvPr/>
        </p:nvSpPr>
        <p:spPr>
          <a:xfrm>
            <a:off x="609600" y="6498336"/>
            <a:ext cx="2682240" cy="30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b="1" dirty="0">
                <a:solidFill>
                  <a:srgbClr val="1A5276"/>
                </a:solidFill>
              </a:rPr>
              <a:t>SZERVEZETI SZINT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9600" y="304800"/>
            <a:ext cx="2926080" cy="36576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3" name="Text 1"/>
          <p:cNvSpPr/>
          <p:nvPr/>
        </p:nvSpPr>
        <p:spPr>
          <a:xfrm>
            <a:off x="609600" y="3048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</a:rPr>
              <a:t>HATÉKONYSÁGI FELTÉTELEK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09600" y="7924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467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Mikor hoz eredményt az MI a közszférában?</a:t>
            </a:r>
            <a:endParaRPr lang="en-US" sz="3467" dirty="0"/>
          </a:p>
        </p:txBody>
      </p:sp>
      <p:sp>
        <p:nvSpPr>
          <p:cNvPr id="5" name="Shape 3"/>
          <p:cNvSpPr/>
          <p:nvPr/>
        </p:nvSpPr>
        <p:spPr>
          <a:xfrm>
            <a:off x="609600" y="1682496"/>
            <a:ext cx="10972800" cy="999744"/>
          </a:xfrm>
          <a:prstGeom prst="rect">
            <a:avLst/>
          </a:prstGeom>
          <a:solidFill>
            <a:srgbClr val="FFFFFF"/>
          </a:solidFill>
          <a:ln w="6350">
            <a:solidFill>
              <a:srgbClr val="E2EF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 sz="1867"/>
          </a:p>
        </p:txBody>
      </p:sp>
      <p:sp>
        <p:nvSpPr>
          <p:cNvPr id="6" name="Shape 4"/>
          <p:cNvSpPr/>
          <p:nvPr/>
        </p:nvSpPr>
        <p:spPr>
          <a:xfrm>
            <a:off x="609600" y="1682496"/>
            <a:ext cx="97536" cy="999744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7" name="Shape 5"/>
          <p:cNvSpPr/>
          <p:nvPr/>
        </p:nvSpPr>
        <p:spPr>
          <a:xfrm>
            <a:off x="792480" y="1804416"/>
            <a:ext cx="670560" cy="670560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182" y="1925118"/>
            <a:ext cx="429159" cy="429159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84960" y="1804416"/>
            <a:ext cx="9631680" cy="792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40000"/>
              </a:lnSpc>
            </a:pPr>
            <a:r>
              <a:rPr lang="hu-HU" sz="1533" i="1" dirty="0">
                <a:solidFill>
                  <a:srgbClr val="0D2137"/>
                </a:solidFill>
              </a:rPr>
              <a:t>Az MI-alapú rendszerek hatékonyságnövelő hatása csak megfelelő szintű digitális kompetenciák mellett érvényesül - mind szervezeti, mind egyéni szinten.</a:t>
            </a:r>
            <a:endParaRPr lang="hu-HU" sz="1533" dirty="0"/>
          </a:p>
        </p:txBody>
      </p:sp>
      <p:sp>
        <p:nvSpPr>
          <p:cNvPr id="10" name="Shape 7"/>
          <p:cNvSpPr/>
          <p:nvPr/>
        </p:nvSpPr>
        <p:spPr>
          <a:xfrm>
            <a:off x="609600" y="2865120"/>
            <a:ext cx="5583936" cy="17068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F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 sz="1867"/>
          </a:p>
        </p:txBody>
      </p:sp>
      <p:sp>
        <p:nvSpPr>
          <p:cNvPr id="11" name="Shape 8"/>
          <p:cNvSpPr/>
          <p:nvPr/>
        </p:nvSpPr>
        <p:spPr>
          <a:xfrm>
            <a:off x="609600" y="2865120"/>
            <a:ext cx="5583936" cy="46329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12" name="Shape 9"/>
          <p:cNvSpPr/>
          <p:nvPr/>
        </p:nvSpPr>
        <p:spPr>
          <a:xfrm>
            <a:off x="731520" y="2913888"/>
            <a:ext cx="426720" cy="426720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28" y="2979724"/>
            <a:ext cx="273101" cy="273101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243584" y="2913888"/>
            <a:ext cx="48158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b="1" dirty="0">
                <a:solidFill>
                  <a:srgbClr val="FFFFFF"/>
                </a:solidFill>
              </a:rPr>
              <a:t>Kompetens munkaerő</a:t>
            </a:r>
            <a:endParaRPr lang="en-US" sz="1467" dirty="0"/>
          </a:p>
        </p:txBody>
      </p:sp>
      <p:sp>
        <p:nvSpPr>
          <p:cNvPr id="15" name="Text 11"/>
          <p:cNvSpPr/>
          <p:nvPr/>
        </p:nvSpPr>
        <p:spPr>
          <a:xfrm>
            <a:off x="755904" y="3425952"/>
            <a:ext cx="5242560" cy="1072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5000"/>
              </a:lnSpc>
            </a:pPr>
            <a:r>
              <a:rPr lang="en-US" sz="1267" dirty="0">
                <a:solidFill>
                  <a:srgbClr val="1E293B"/>
                </a:solidFill>
              </a:rPr>
              <a:t>Köztisztviselők digitális és MI-ismeretei lehetővé teszik az automatizált döntéstámogatás kritikus értékelését és felügyeletét</a:t>
            </a:r>
            <a:endParaRPr lang="en-US" sz="1267" dirty="0"/>
          </a:p>
        </p:txBody>
      </p:sp>
      <p:sp>
        <p:nvSpPr>
          <p:cNvPr id="16" name="Shape 12"/>
          <p:cNvSpPr/>
          <p:nvPr/>
        </p:nvSpPr>
        <p:spPr>
          <a:xfrm>
            <a:off x="6486144" y="2865120"/>
            <a:ext cx="5583936" cy="17068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F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 sz="1867"/>
          </a:p>
        </p:txBody>
      </p:sp>
      <p:sp>
        <p:nvSpPr>
          <p:cNvPr id="17" name="Shape 13"/>
          <p:cNvSpPr/>
          <p:nvPr/>
        </p:nvSpPr>
        <p:spPr>
          <a:xfrm>
            <a:off x="6486144" y="2865120"/>
            <a:ext cx="5583936" cy="463296"/>
          </a:xfrm>
          <a:prstGeom prst="rect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18" name="Shape 14"/>
          <p:cNvSpPr/>
          <p:nvPr/>
        </p:nvSpPr>
        <p:spPr>
          <a:xfrm>
            <a:off x="6608064" y="2913888"/>
            <a:ext cx="426720" cy="426720"/>
          </a:xfrm>
          <a:prstGeom prst="ellipse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4874" y="2990698"/>
            <a:ext cx="273101" cy="273101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7120128" y="2913888"/>
            <a:ext cx="48158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b="1" dirty="0">
                <a:solidFill>
                  <a:srgbClr val="FFFFFF"/>
                </a:solidFill>
              </a:rPr>
              <a:t>Adatinfrastruktúra</a:t>
            </a:r>
            <a:endParaRPr lang="en-US" sz="1467" dirty="0"/>
          </a:p>
        </p:txBody>
      </p:sp>
      <p:sp>
        <p:nvSpPr>
          <p:cNvPr id="21" name="Text 16"/>
          <p:cNvSpPr/>
          <p:nvPr/>
        </p:nvSpPr>
        <p:spPr>
          <a:xfrm>
            <a:off x="6632448" y="3425952"/>
            <a:ext cx="5242560" cy="1072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5000"/>
              </a:lnSpc>
            </a:pPr>
            <a:r>
              <a:rPr lang="en-US" sz="1267" dirty="0">
                <a:solidFill>
                  <a:srgbClr val="1E293B"/>
                </a:solidFill>
              </a:rPr>
              <a:t>Megbízható, interoperábilis és magas minőségű adatbázisok nélkül az MI-rendszerek nem tudnak pontosan és megbízhatóan működni</a:t>
            </a:r>
            <a:endParaRPr lang="en-US" sz="1267" dirty="0"/>
          </a:p>
        </p:txBody>
      </p:sp>
      <p:sp>
        <p:nvSpPr>
          <p:cNvPr id="22" name="Shape 17"/>
          <p:cNvSpPr/>
          <p:nvPr/>
        </p:nvSpPr>
        <p:spPr>
          <a:xfrm>
            <a:off x="609600" y="4754880"/>
            <a:ext cx="5583936" cy="17068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F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 sz="1867"/>
          </a:p>
        </p:txBody>
      </p:sp>
      <p:sp>
        <p:nvSpPr>
          <p:cNvPr id="23" name="Shape 18"/>
          <p:cNvSpPr/>
          <p:nvPr/>
        </p:nvSpPr>
        <p:spPr>
          <a:xfrm>
            <a:off x="609600" y="4754880"/>
            <a:ext cx="5583936" cy="463296"/>
          </a:xfrm>
          <a:prstGeom prst="rect">
            <a:avLst/>
          </a:prstGeom>
          <a:solidFill>
            <a:srgbClr val="0D5C75"/>
          </a:solidFill>
          <a:ln w="12700">
            <a:solidFill>
              <a:srgbClr val="0D5C75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24" name="Shape 19"/>
          <p:cNvSpPr/>
          <p:nvPr/>
        </p:nvSpPr>
        <p:spPr>
          <a:xfrm>
            <a:off x="731520" y="4803648"/>
            <a:ext cx="426720" cy="426720"/>
          </a:xfrm>
          <a:prstGeom prst="ellipse">
            <a:avLst/>
          </a:prstGeom>
          <a:solidFill>
            <a:srgbClr val="0D5C75"/>
          </a:solidFill>
          <a:ln w="12700">
            <a:solidFill>
              <a:srgbClr val="0D5C75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330" y="4880458"/>
            <a:ext cx="273101" cy="273101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1243584" y="4803648"/>
            <a:ext cx="48158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b="1" dirty="0">
                <a:solidFill>
                  <a:srgbClr val="FFFFFF"/>
                </a:solidFill>
              </a:rPr>
              <a:t>Átláthatóság és bizalom</a:t>
            </a:r>
            <a:endParaRPr lang="en-US" sz="1467" dirty="0"/>
          </a:p>
        </p:txBody>
      </p:sp>
      <p:sp>
        <p:nvSpPr>
          <p:cNvPr id="27" name="Text 21"/>
          <p:cNvSpPr/>
          <p:nvPr/>
        </p:nvSpPr>
        <p:spPr>
          <a:xfrm>
            <a:off x="755904" y="5315712"/>
            <a:ext cx="5242560" cy="1072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5000"/>
              </a:lnSpc>
            </a:pPr>
            <a:r>
              <a:rPr lang="en-US" sz="1267" dirty="0">
                <a:solidFill>
                  <a:srgbClr val="1E293B"/>
                </a:solidFill>
              </a:rPr>
              <a:t>Az algoritmikus döntések magyarázhatósága és az érintetti bizalom kiépítése előfeltétele a széles körű elfogadásnak</a:t>
            </a:r>
            <a:endParaRPr lang="en-US" sz="1267" dirty="0"/>
          </a:p>
        </p:txBody>
      </p:sp>
      <p:sp>
        <p:nvSpPr>
          <p:cNvPr id="28" name="Shape 22"/>
          <p:cNvSpPr/>
          <p:nvPr/>
        </p:nvSpPr>
        <p:spPr>
          <a:xfrm>
            <a:off x="6486144" y="4754880"/>
            <a:ext cx="5583936" cy="17068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F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 sz="1867"/>
          </a:p>
        </p:txBody>
      </p:sp>
      <p:sp>
        <p:nvSpPr>
          <p:cNvPr id="29" name="Shape 23"/>
          <p:cNvSpPr/>
          <p:nvPr/>
        </p:nvSpPr>
        <p:spPr>
          <a:xfrm>
            <a:off x="6486144" y="4754880"/>
            <a:ext cx="5583936" cy="463296"/>
          </a:xfrm>
          <a:prstGeom prst="rect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30" name="Shape 24"/>
          <p:cNvSpPr/>
          <p:nvPr/>
        </p:nvSpPr>
        <p:spPr>
          <a:xfrm>
            <a:off x="6608064" y="4803648"/>
            <a:ext cx="426720" cy="426720"/>
          </a:xfrm>
          <a:prstGeom prst="ellipse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4874" y="4880458"/>
            <a:ext cx="273101" cy="273101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7120128" y="4803648"/>
            <a:ext cx="48158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b="1" dirty="0">
                <a:solidFill>
                  <a:srgbClr val="FFFFFF"/>
                </a:solidFill>
              </a:rPr>
              <a:t>Jogi és etikai keret</a:t>
            </a:r>
            <a:endParaRPr lang="en-US" sz="1467" dirty="0"/>
          </a:p>
        </p:txBody>
      </p:sp>
      <p:sp>
        <p:nvSpPr>
          <p:cNvPr id="33" name="Text 26"/>
          <p:cNvSpPr/>
          <p:nvPr/>
        </p:nvSpPr>
        <p:spPr>
          <a:xfrm>
            <a:off x="6632448" y="5315712"/>
            <a:ext cx="5242560" cy="1072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5000"/>
              </a:lnSpc>
            </a:pPr>
            <a:r>
              <a:rPr lang="en-US" sz="1267" dirty="0">
                <a:solidFill>
                  <a:srgbClr val="1E293B"/>
                </a:solidFill>
              </a:rPr>
              <a:t>Az AI Act és belső szabályzatok betartása strukturálja a felelős alkalmazást és csökkenti a jogi kockázatokat</a:t>
            </a:r>
            <a:endParaRPr lang="en-US" sz="126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>
            <a:extLst>
              <a:ext uri="{FF2B5EF4-FFF2-40B4-BE49-F238E27FC236}">
                <a16:creationId xmlns:a16="http://schemas.microsoft.com/office/drawing/2014/main" id="{E5E24B2F-76FA-DBC5-60AE-3DFAFE65F47F}"/>
              </a:ext>
            </a:extLst>
          </p:cNvPr>
          <p:cNvSpPr/>
          <p:nvPr/>
        </p:nvSpPr>
        <p:spPr>
          <a:xfrm>
            <a:off x="609600" y="7924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hu-HU" sz="4000" b="1" dirty="0"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A megvalósítás három fő előnye</a:t>
            </a:r>
            <a:endParaRPr lang="hu-HU" sz="3733" b="1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8A4F97B-34D0-08F4-DD71-2FE80CB5340E}"/>
              </a:ext>
            </a:extLst>
          </p:cNvPr>
          <p:cNvSpPr/>
          <p:nvPr/>
        </p:nvSpPr>
        <p:spPr>
          <a:xfrm>
            <a:off x="609600" y="1869111"/>
            <a:ext cx="10972800" cy="40400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lvl="0" indent="0" algn="just" rtl="0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hu-HU" sz="2000" dirty="0"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1. Automatizált és egyszerűsített folyamatok: Az MI csökkenti a manuális munkaterhelést és gyorsítja a szolgáltatásokat (rutin feladatok automatizálása).</a:t>
            </a:r>
          </a:p>
          <a:p>
            <a:pPr marL="0" lvl="0" indent="0" algn="just" rtl="0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hu-HU" sz="2000" dirty="0"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2. Döntéstámogatás, fejlettebb döntéshozatal és előrejelzés: Az MI nagyméretű adathalmazokat elemez minták és trendek azonosítására és proaktívabb szolgáltatás-tervezés.</a:t>
            </a:r>
          </a:p>
          <a:p>
            <a:pPr marL="0" lvl="0" indent="0" algn="just" rtl="0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hu-HU" sz="2000" dirty="0"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3. Jobb elszámoltathatóság és észlelés: Az MI erősíti a kormányzást csalás, korrupció és szabályszegések azonosításával.</a:t>
            </a:r>
          </a:p>
        </p:txBody>
      </p:sp>
    </p:spTree>
    <p:extLst>
      <p:ext uri="{BB962C8B-B14F-4D97-AF65-F5344CB8AC3E}">
        <p14:creationId xmlns:p14="http://schemas.microsoft.com/office/powerpoint/2010/main" val="1771609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>
            <a:extLst>
              <a:ext uri="{FF2B5EF4-FFF2-40B4-BE49-F238E27FC236}">
                <a16:creationId xmlns:a16="http://schemas.microsoft.com/office/drawing/2014/main" id="{E5E24B2F-76FA-DBC5-60AE-3DFAFE65F47F}"/>
              </a:ext>
            </a:extLst>
          </p:cNvPr>
          <p:cNvSpPr/>
          <p:nvPr/>
        </p:nvSpPr>
        <p:spPr>
          <a:xfrm>
            <a:off x="609600" y="7924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hu-HU" sz="4000" b="1" dirty="0">
                <a:latin typeface="+mj-lt"/>
                <a:ea typeface="Verdana" panose="020B0604030504040204" pitchFamily="34" charset="0"/>
                <a:cs typeface="Calibri"/>
                <a:sym typeface="Calibri"/>
              </a:rPr>
              <a:t>Példák az alkalmazásra</a:t>
            </a:r>
            <a:endParaRPr lang="hu-HU" sz="3733" b="1" dirty="0">
              <a:latin typeface="+mj-lt"/>
            </a:endParaRP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8A4F97B-34D0-08F4-DD71-2FE80CB5340E}"/>
              </a:ext>
            </a:extLst>
          </p:cNvPr>
          <p:cNvSpPr/>
          <p:nvPr/>
        </p:nvSpPr>
        <p:spPr>
          <a:xfrm>
            <a:off x="609600" y="1869111"/>
            <a:ext cx="10972800" cy="45513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457200" lvl="0" indent="-381000" algn="just" rtl="0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hu-HU" sz="2200" dirty="0">
                <a:latin typeface="+mj-lt"/>
                <a:ea typeface="Verdana" panose="020B0604030504040204" pitchFamily="34" charset="0"/>
                <a:cs typeface="Calibri"/>
                <a:sym typeface="Calibri"/>
              </a:rPr>
              <a:t>Adócsalás-felismerés: Az MI azonosítja a gyanús mintákat, növelve a bevételeket.</a:t>
            </a:r>
          </a:p>
          <a:p>
            <a:pPr marL="457200" lvl="0" indent="-38100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hu-HU" sz="2200" dirty="0">
                <a:latin typeface="+mj-lt"/>
                <a:ea typeface="Verdana" panose="020B0604030504040204" pitchFamily="34" charset="0"/>
                <a:cs typeface="Calibri"/>
                <a:sym typeface="Calibri"/>
              </a:rPr>
              <a:t>Katasztrófa-előrejelzés: Előzetes evakuálás és erőforrás-gazdálkodás segítése.</a:t>
            </a:r>
          </a:p>
          <a:p>
            <a:pPr marL="457200" lvl="0" indent="-38100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hu-HU" sz="2200" dirty="0">
                <a:latin typeface="+mj-lt"/>
                <a:ea typeface="Verdana" panose="020B0604030504040204" pitchFamily="34" charset="0"/>
                <a:cs typeface="Calibri"/>
                <a:sym typeface="Calibri"/>
              </a:rPr>
              <a:t>Chatbotok az ügyfélszolgálatban: Csökkentik a várakozási időt, tehermentesítik az emberi munkaerőt.</a:t>
            </a:r>
          </a:p>
          <a:p>
            <a:pPr marL="457200" lvl="0" indent="-38100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hu-HU" sz="2200" dirty="0">
                <a:latin typeface="+mj-lt"/>
                <a:ea typeface="Verdana" panose="020B0604030504040204" pitchFamily="34" charset="0"/>
                <a:cs typeface="Calibri"/>
                <a:sym typeface="Calibri"/>
              </a:rPr>
              <a:t>Közbeszerzési megfigyelés: Korrupciós minták és szabálytalanságok azonosítása.</a:t>
            </a:r>
          </a:p>
          <a:p>
            <a:pPr marL="457200" lvl="0" indent="-38100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hu-HU" sz="2200" dirty="0">
                <a:latin typeface="+mj-lt"/>
                <a:ea typeface="Verdana" panose="020B0604030504040204" pitchFamily="34" charset="0"/>
                <a:cs typeface="Calibri"/>
                <a:sym typeface="Calibri"/>
              </a:rPr>
              <a:t>Szabályozási megfelelés: Szabályszegések automatikus felismerése és következetes érvényesítése.</a:t>
            </a:r>
          </a:p>
        </p:txBody>
      </p:sp>
    </p:spTree>
    <p:extLst>
      <p:ext uri="{BB962C8B-B14F-4D97-AF65-F5344CB8AC3E}">
        <p14:creationId xmlns:p14="http://schemas.microsoft.com/office/powerpoint/2010/main" val="1466270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>
            <a:extLst>
              <a:ext uri="{FF2B5EF4-FFF2-40B4-BE49-F238E27FC236}">
                <a16:creationId xmlns:a16="http://schemas.microsoft.com/office/drawing/2014/main" id="{E5E24B2F-76FA-DBC5-60AE-3DFAFE65F47F}"/>
              </a:ext>
            </a:extLst>
          </p:cNvPr>
          <p:cNvSpPr/>
          <p:nvPr/>
        </p:nvSpPr>
        <p:spPr>
          <a:xfrm>
            <a:off x="678426" y="458184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hu-HU" sz="3000" b="1" dirty="0"/>
              <a:t>Alkalmazás a döntéshozatalban / döntéstámogatásban</a:t>
            </a:r>
            <a:endParaRPr lang="hu-HU"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8A4F97B-34D0-08F4-DD71-2FE80CB5340E}"/>
              </a:ext>
            </a:extLst>
          </p:cNvPr>
          <p:cNvSpPr/>
          <p:nvPr/>
        </p:nvSpPr>
        <p:spPr>
          <a:xfrm>
            <a:off x="609600" y="1524000"/>
            <a:ext cx="10972800" cy="49888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50800" indent="0" algn="just">
              <a:lnSpc>
                <a:spcPct val="170000"/>
              </a:lnSpc>
              <a:buNone/>
            </a:pPr>
            <a:r>
              <a:rPr lang="hu-HU" sz="1600" b="1" i="1" dirty="0">
                <a:latin typeface="+mj-lt"/>
                <a:ea typeface="Verdana" panose="020B0604030504040204" pitchFamily="34" charset="0"/>
              </a:rPr>
              <a:t>RADAR – Magyarország</a:t>
            </a:r>
            <a:endParaRPr lang="hu-HU" sz="1600" dirty="0">
              <a:latin typeface="+mj-lt"/>
              <a:ea typeface="Verdana" panose="020B0604030504040204" pitchFamily="34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hu-HU" sz="1600" dirty="0">
                <a:latin typeface="+mj-lt"/>
                <a:ea typeface="Verdana" panose="020B0604030504040204" pitchFamily="34" charset="0"/>
              </a:rPr>
              <a:t>A Nemzeti Adó- és Vámhivatal (NAV) Rugalmas Adóellenőrzési Döntéstámogató és Adatbányászati Rendszere (RADAR) a </a:t>
            </a:r>
            <a:r>
              <a:rPr lang="hu-HU" sz="1600" b="1" dirty="0">
                <a:latin typeface="+mj-lt"/>
                <a:ea typeface="Verdana" panose="020B0604030504040204" pitchFamily="34" charset="0"/>
              </a:rPr>
              <a:t>kockázatelemzésben</a:t>
            </a:r>
            <a:r>
              <a:rPr lang="hu-HU" sz="1600" dirty="0">
                <a:latin typeface="+mj-lt"/>
                <a:ea typeface="Verdana" panose="020B0604030504040204" pitchFamily="34" charset="0"/>
              </a:rPr>
              <a:t>, az </a:t>
            </a:r>
            <a:r>
              <a:rPr lang="hu-HU" sz="1600" b="1" dirty="0">
                <a:latin typeface="+mj-lt"/>
                <a:ea typeface="Verdana" panose="020B0604030504040204" pitchFamily="34" charset="0"/>
              </a:rPr>
              <a:t>adóellenőrzés alanyainak kiválasztásában</a:t>
            </a:r>
            <a:r>
              <a:rPr lang="hu-HU" sz="1600" dirty="0">
                <a:latin typeface="+mj-lt"/>
                <a:ea typeface="Verdana" panose="020B0604030504040204" pitchFamily="34" charset="0"/>
              </a:rPr>
              <a:t> segít amennyiben a korábban vizsgált ügyek alapján olyan ismérveket keres, amelyek összefüggtek a magas adóhátralékkal és ez alapján következtet a jövőre. A rendszer a kiértékeléshez gépi tanulást is használ.</a:t>
            </a:r>
          </a:p>
          <a:p>
            <a:pPr marL="0" indent="0" algn="just">
              <a:lnSpc>
                <a:spcPct val="170000"/>
              </a:lnSpc>
              <a:buNone/>
            </a:pPr>
            <a:endParaRPr lang="hu-HU" sz="1600" dirty="0">
              <a:latin typeface="+mj-lt"/>
              <a:ea typeface="Verdana" panose="020B0604030504040204" pitchFamily="34" charset="0"/>
            </a:endParaRPr>
          </a:p>
          <a:p>
            <a:pPr marL="50800" indent="0" algn="just">
              <a:lnSpc>
                <a:spcPct val="170000"/>
              </a:lnSpc>
              <a:buNone/>
            </a:pPr>
            <a:r>
              <a:rPr lang="hu-HU" sz="1600" b="1" i="1" dirty="0">
                <a:latin typeface="+mj-lt"/>
                <a:ea typeface="Verdana" panose="020B0604030504040204" pitchFamily="34" charset="0"/>
              </a:rPr>
              <a:t>Országos Mentőszolgálat – Magyarország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hu-HU" sz="1600" dirty="0">
                <a:latin typeface="+mj-lt"/>
                <a:ea typeface="Verdana" panose="020B0604030504040204" pitchFamily="34" charset="0"/>
              </a:rPr>
              <a:t>Országos Mentőszolgálat piaci partner segítségével mesterséges intelligencia segítségével a rendelkezésre álló múltbeli adatok, valamint külső adatok alapján előrejelzést ad arról, hogy </a:t>
            </a:r>
            <a:r>
              <a:rPr lang="hu-HU" sz="1600" b="1" dirty="0">
                <a:latin typeface="+mj-lt"/>
                <a:ea typeface="Verdana" panose="020B0604030504040204" pitchFamily="34" charset="0"/>
              </a:rPr>
              <a:t>adott időszakokban, hogyan alakul majd a mentőautókra vonatkozó igény</a:t>
            </a:r>
            <a:r>
              <a:rPr lang="hu-HU" sz="1600" dirty="0">
                <a:latin typeface="+mj-lt"/>
                <a:ea typeface="Verdana" panose="020B0604030504040204" pitchFamily="34" charset="0"/>
              </a:rPr>
              <a:t>. Cél, hogy az erőforrások, azaz a mentőegységek a lehető leggyorsabban a helyszínre érjenek, illetve felkészüljön a mentésirányítás arra, hogy mikor, hol és milyen esemény várható. Ez alapján </a:t>
            </a:r>
            <a:r>
              <a:rPr lang="hu-HU" sz="1600" b="1" dirty="0">
                <a:latin typeface="+mj-lt"/>
                <a:ea typeface="Verdana" panose="020B0604030504040204" pitchFamily="34" charset="0"/>
              </a:rPr>
              <a:t>optimalizálhatók az erőforrások</a:t>
            </a:r>
            <a:r>
              <a:rPr lang="hu-HU" sz="1600" dirty="0">
                <a:latin typeface="+mj-lt"/>
                <a:ea typeface="Verdan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7132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>
            <a:extLst>
              <a:ext uri="{FF2B5EF4-FFF2-40B4-BE49-F238E27FC236}">
                <a16:creationId xmlns:a16="http://schemas.microsoft.com/office/drawing/2014/main" id="{E5E24B2F-76FA-DBC5-60AE-3DFAFE65F47F}"/>
              </a:ext>
            </a:extLst>
          </p:cNvPr>
          <p:cNvSpPr/>
          <p:nvPr/>
        </p:nvSpPr>
        <p:spPr>
          <a:xfrm>
            <a:off x="678426" y="216310"/>
            <a:ext cx="10972800" cy="8160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hu-HU" sz="3000" b="1" dirty="0"/>
              <a:t>Új technológiák alkalmazása a döntéshozatalban / döntéstámogatásban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8A4F97B-34D0-08F4-DD71-2FE80CB5340E}"/>
              </a:ext>
            </a:extLst>
          </p:cNvPr>
          <p:cNvSpPr/>
          <p:nvPr/>
        </p:nvSpPr>
        <p:spPr>
          <a:xfrm>
            <a:off x="609600" y="1317521"/>
            <a:ext cx="10972800" cy="54274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ct val="150000"/>
              </a:lnSpc>
              <a:buNone/>
            </a:pPr>
            <a:r>
              <a:rPr lang="hu-HU" sz="1600" dirty="0">
                <a:latin typeface="+mj-lt"/>
                <a:ea typeface="Verdana" panose="020B0604030504040204" pitchFamily="34" charset="0"/>
              </a:rPr>
              <a:t>Az átláthatóság </a:t>
            </a:r>
            <a:r>
              <a:rPr lang="hu-HU" sz="1600" b="1" dirty="0">
                <a:latin typeface="+mj-lt"/>
                <a:ea typeface="Verdana" panose="020B0604030504040204" pitchFamily="34" charset="0"/>
              </a:rPr>
              <a:t>Amszterdam</a:t>
            </a:r>
            <a:r>
              <a:rPr lang="hu-HU" sz="1600" dirty="0">
                <a:latin typeface="+mj-lt"/>
                <a:ea typeface="Verdana" panose="020B0604030504040204" pitchFamily="34" charset="0"/>
              </a:rPr>
              <a:t> és </a:t>
            </a:r>
            <a:r>
              <a:rPr lang="hu-HU" sz="1600" b="1" dirty="0">
                <a:latin typeface="+mj-lt"/>
                <a:ea typeface="Verdana" panose="020B0604030504040204" pitchFamily="34" charset="0"/>
              </a:rPr>
              <a:t>Helsinki</a:t>
            </a:r>
            <a:r>
              <a:rPr lang="hu-HU" sz="1600" dirty="0">
                <a:latin typeface="+mj-lt"/>
                <a:ea typeface="Verdana" panose="020B0604030504040204" pitchFamily="34" charset="0"/>
              </a:rPr>
              <a:t> esetében is jelentőséggel bír. Olyan algoritmusnyilvántartást vezettek be, ahol a polgárok nyomon követhetik, hogy az önkormányzat milyen mesterségesintelligencia-algoritmusokat használ a város működésének javításához. A nyilvántartással az a céljuk, hogy az MI-vel vezérelt közszolgáltatások esetében is ugyanaz az átláthatóság és biztonság érvényesüljön. Ilyenek például: MI-vezérelt parkolási rendszer, MI-alapú csevegőrobotok, intelligens könyvtári menedzsmentszolgáltatás.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hu-HU" sz="1600" b="1" i="1" dirty="0">
              <a:latin typeface="+mj-lt"/>
              <a:ea typeface="Verdana" panose="020B0604030504040204" pitchFamily="34" charset="0"/>
            </a:endParaRPr>
          </a:p>
          <a:p>
            <a:pPr marL="50800" indent="0" algn="just">
              <a:lnSpc>
                <a:spcPct val="150000"/>
              </a:lnSpc>
              <a:buNone/>
            </a:pPr>
            <a:r>
              <a:rPr lang="hu-HU" sz="1600" b="1" i="1" dirty="0" err="1">
                <a:latin typeface="+mj-lt"/>
                <a:ea typeface="Verdana" panose="020B0604030504040204" pitchFamily="34" charset="0"/>
              </a:rPr>
              <a:t>CitizenLab</a:t>
            </a:r>
            <a:r>
              <a:rPr lang="hu-HU" sz="1600" b="1" i="1" dirty="0">
                <a:latin typeface="+mj-lt"/>
                <a:ea typeface="Verdana" panose="020B0604030504040204" pitchFamily="34" charset="0"/>
              </a:rPr>
              <a:t> – Belgium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hu-HU" sz="1600" dirty="0">
                <a:latin typeface="+mj-lt"/>
                <a:ea typeface="Verdana" panose="020B0604030504040204" pitchFamily="34" charset="0"/>
              </a:rPr>
              <a:t>A </a:t>
            </a:r>
            <a:r>
              <a:rPr lang="hu-HU" sz="1600" dirty="0" err="1">
                <a:latin typeface="+mj-lt"/>
                <a:ea typeface="Verdana" panose="020B0604030504040204" pitchFamily="34" charset="0"/>
              </a:rPr>
              <a:t>CitizenLab</a:t>
            </a:r>
            <a:r>
              <a:rPr lang="hu-HU" sz="1600" dirty="0">
                <a:latin typeface="+mj-lt"/>
                <a:ea typeface="Verdana" panose="020B0604030504040204" pitchFamily="34" charset="0"/>
              </a:rPr>
              <a:t> kifejlesztett egy </a:t>
            </a:r>
            <a:r>
              <a:rPr lang="hu-HU" sz="1600" b="1" dirty="0">
                <a:latin typeface="+mj-lt"/>
                <a:ea typeface="Verdana" panose="020B0604030504040204" pitchFamily="34" charset="0"/>
              </a:rPr>
              <a:t>nyilvános részvételi platformot</a:t>
            </a:r>
            <a:r>
              <a:rPr lang="hu-HU" sz="1600" dirty="0">
                <a:latin typeface="+mj-lt"/>
                <a:ea typeface="Verdana" panose="020B0604030504040204" pitchFamily="34" charset="0"/>
              </a:rPr>
              <a:t>, amely gépi tanulási algoritmusok segítségével segíti a tisztviselőket abban, hogy </a:t>
            </a:r>
            <a:r>
              <a:rPr lang="hu-HU" sz="1600" b="1" dirty="0">
                <a:latin typeface="+mj-lt"/>
                <a:ea typeface="Verdana" panose="020B0604030504040204" pitchFamily="34" charset="0"/>
              </a:rPr>
              <a:t>könnyen feldolgozzák több ezer állampolgári hozzászólást</a:t>
            </a:r>
            <a:r>
              <a:rPr lang="hu-HU" sz="1600" dirty="0">
                <a:latin typeface="+mj-lt"/>
                <a:ea typeface="Verdana" panose="020B0604030504040204" pitchFamily="34" charset="0"/>
              </a:rPr>
              <a:t>, és hatékonyan használják fel ezeket a meglátásokat a döntéshozatalban. A </a:t>
            </a:r>
            <a:r>
              <a:rPr lang="hu-HU" sz="1600" b="1" dirty="0">
                <a:latin typeface="+mj-lt"/>
                <a:ea typeface="Verdana" panose="020B0604030504040204" pitchFamily="34" charset="0"/>
              </a:rPr>
              <a:t>platformon lehetőség van osztályozni az ötleteket, kiemelhetők a felmerülő témák, összefoglalhatók a trendek, és csoportosíthatók a hasonló témák demográfiai jellemző vagy helyadat szerint. Természetes nyelvi feldolgozás</a:t>
            </a:r>
            <a:r>
              <a:rPr lang="hu-HU" sz="1600" dirty="0">
                <a:latin typeface="+mj-lt"/>
                <a:ea typeface="Verdana" panose="020B0604030504040204" pitchFamily="34" charset="0"/>
              </a:rPr>
              <a:t> (</a:t>
            </a:r>
            <a:r>
              <a:rPr lang="hu-HU" sz="1600" dirty="0" err="1">
                <a:latin typeface="+mj-lt"/>
                <a:ea typeface="Verdana" panose="020B0604030504040204" pitchFamily="34" charset="0"/>
              </a:rPr>
              <a:t>Natural</a:t>
            </a:r>
            <a:r>
              <a:rPr lang="hu-HU" sz="1600" dirty="0">
                <a:latin typeface="+mj-lt"/>
                <a:ea typeface="Verdana" panose="020B0604030504040204" pitchFamily="34" charset="0"/>
              </a:rPr>
              <a:t> </a:t>
            </a:r>
            <a:r>
              <a:rPr lang="hu-HU" sz="1600" dirty="0" err="1">
                <a:latin typeface="+mj-lt"/>
                <a:ea typeface="Verdana" panose="020B0604030504040204" pitchFamily="34" charset="0"/>
              </a:rPr>
              <a:t>Language</a:t>
            </a:r>
            <a:r>
              <a:rPr lang="hu-HU" sz="1600" dirty="0">
                <a:latin typeface="+mj-lt"/>
                <a:ea typeface="Verdana" panose="020B0604030504040204" pitchFamily="34" charset="0"/>
              </a:rPr>
              <a:t> </a:t>
            </a:r>
            <a:r>
              <a:rPr lang="hu-HU" sz="1600" dirty="0" err="1">
                <a:latin typeface="+mj-lt"/>
                <a:ea typeface="Verdana" panose="020B0604030504040204" pitchFamily="34" charset="0"/>
              </a:rPr>
              <a:t>Processing</a:t>
            </a:r>
            <a:r>
              <a:rPr lang="hu-HU" sz="1600" dirty="0">
                <a:latin typeface="+mj-lt"/>
                <a:ea typeface="Verdana" panose="020B0604030504040204" pitchFamily="34" charset="0"/>
              </a:rPr>
              <a:t> (NLP) és a </a:t>
            </a:r>
            <a:r>
              <a:rPr lang="hu-HU" sz="1600" b="1" dirty="0">
                <a:latin typeface="+mj-lt"/>
                <a:ea typeface="Verdana" panose="020B0604030504040204" pitchFamily="34" charset="0"/>
              </a:rPr>
              <a:t>gépi tanulás </a:t>
            </a:r>
            <a:r>
              <a:rPr lang="hu-HU" sz="1600" dirty="0">
                <a:latin typeface="+mj-lt"/>
                <a:ea typeface="Verdana" panose="020B0604030504040204" pitchFamily="34" charset="0"/>
              </a:rPr>
              <a:t>(</a:t>
            </a:r>
            <a:r>
              <a:rPr lang="hu-HU" sz="1600" dirty="0" err="1">
                <a:latin typeface="+mj-lt"/>
                <a:ea typeface="Verdana" panose="020B0604030504040204" pitchFamily="34" charset="0"/>
              </a:rPr>
              <a:t>Machine</a:t>
            </a:r>
            <a:r>
              <a:rPr lang="hu-HU" sz="1600" dirty="0">
                <a:latin typeface="+mj-lt"/>
                <a:ea typeface="Verdana" panose="020B0604030504040204" pitchFamily="34" charset="0"/>
              </a:rPr>
              <a:t> </a:t>
            </a:r>
            <a:r>
              <a:rPr lang="hu-HU" sz="1600" dirty="0" err="1">
                <a:latin typeface="+mj-lt"/>
                <a:ea typeface="Verdana" panose="020B0604030504040204" pitchFamily="34" charset="0"/>
              </a:rPr>
              <a:t>Learning</a:t>
            </a:r>
            <a:r>
              <a:rPr lang="hu-HU" sz="1600" dirty="0">
                <a:latin typeface="+mj-lt"/>
                <a:ea typeface="Verdana" panose="020B060403050404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489778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>
            <a:extLst>
              <a:ext uri="{FF2B5EF4-FFF2-40B4-BE49-F238E27FC236}">
                <a16:creationId xmlns:a16="http://schemas.microsoft.com/office/drawing/2014/main" id="{E5E24B2F-76FA-DBC5-60AE-3DFAFE65F47F}"/>
              </a:ext>
            </a:extLst>
          </p:cNvPr>
          <p:cNvSpPr/>
          <p:nvPr/>
        </p:nvSpPr>
        <p:spPr>
          <a:xfrm>
            <a:off x="678426" y="216310"/>
            <a:ext cx="10972800" cy="8160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hu-HU" sz="3000" b="1" dirty="0"/>
              <a:t>Új technológiák alkalmazása a döntéshozatalban / döntéstámogatásban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8A4F97B-34D0-08F4-DD71-2FE80CB5340E}"/>
              </a:ext>
            </a:extLst>
          </p:cNvPr>
          <p:cNvSpPr/>
          <p:nvPr/>
        </p:nvSpPr>
        <p:spPr>
          <a:xfrm>
            <a:off x="609600" y="1317521"/>
            <a:ext cx="10972800" cy="54274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50800" indent="0" algn="just">
              <a:lnSpc>
                <a:spcPct val="150000"/>
              </a:lnSpc>
              <a:buNone/>
            </a:pPr>
            <a:r>
              <a:rPr lang="hu-HU" sz="1600" b="1" dirty="0" err="1">
                <a:latin typeface="+mj-lt"/>
                <a:ea typeface="Verdana" panose="020B0604030504040204" pitchFamily="34" charset="0"/>
              </a:rPr>
              <a:t>Temse</a:t>
            </a:r>
            <a:r>
              <a:rPr lang="hu-HU" sz="1600" b="1" dirty="0">
                <a:latin typeface="+mj-lt"/>
                <a:ea typeface="Verdana" panose="020B0604030504040204" pitchFamily="34" charset="0"/>
              </a:rPr>
              <a:t> </a:t>
            </a:r>
            <a:r>
              <a:rPr lang="hu-HU" sz="1600" b="1" i="1" dirty="0">
                <a:latin typeface="+mj-lt"/>
                <a:ea typeface="Verdana" panose="020B0604030504040204" pitchFamily="34" charset="0"/>
              </a:rPr>
              <a:t>– Belgium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hu-HU" sz="1600" b="1" dirty="0">
                <a:latin typeface="+mj-lt"/>
                <a:ea typeface="Verdana" panose="020B0604030504040204" pitchFamily="34" charset="0"/>
              </a:rPr>
              <a:t>Földrajzi terület szerinti ábrázolás </a:t>
            </a:r>
            <a:r>
              <a:rPr lang="hu-HU" sz="1600" dirty="0">
                <a:latin typeface="+mj-lt"/>
                <a:ea typeface="Verdana" panose="020B0604030504040204" pitchFamily="34" charset="0"/>
              </a:rPr>
              <a:t>a konzultációk során. Ez </a:t>
            </a:r>
            <a:r>
              <a:rPr lang="hu-HU" sz="1600" b="1" dirty="0">
                <a:latin typeface="+mj-lt"/>
                <a:ea typeface="Verdana" panose="020B0604030504040204" pitchFamily="34" charset="0"/>
              </a:rPr>
              <a:t>segített az adminisztrációnak azonosítani a kulcsfontosságú problémák által érintett területeket, és döntéseket hozni a források elosztásáról</a:t>
            </a:r>
            <a:r>
              <a:rPr lang="hu-HU" sz="1600" dirty="0">
                <a:latin typeface="+mj-lt"/>
                <a:ea typeface="Verdana" panose="020B0604030504040204" pitchFamily="34" charset="0"/>
              </a:rPr>
              <a:t>. Az időigényes adatelemzési feladat automatizálásával a platform időt szabadított fel a közigazgatás számára a polgárokkal való érdemi kapcsolattartásra. A polgárok szemszögéből ez a nyitott és átlátható folyamat elősegíti a bizalom erősítését és a politikai döntések támogatásának növelését.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hu-HU" sz="1600" dirty="0">
              <a:latin typeface="+mj-lt"/>
              <a:ea typeface="Verdana" panose="020B0604030504040204" pitchFamily="34" charset="0"/>
            </a:endParaRPr>
          </a:p>
          <a:p>
            <a:pPr marL="50800" indent="0" algn="just">
              <a:lnSpc>
                <a:spcPct val="150000"/>
              </a:lnSpc>
              <a:buNone/>
            </a:pPr>
            <a:r>
              <a:rPr lang="hu-HU" sz="1600" b="1" i="1" dirty="0">
                <a:latin typeface="+mj-lt"/>
                <a:ea typeface="Verdana" panose="020B0604030504040204" pitchFamily="34" charset="0"/>
              </a:rPr>
              <a:t>Boston – USA (az algoritmikus elemzés </a:t>
            </a:r>
            <a:r>
              <a:rPr lang="hu-HU" sz="1600" b="1" i="1" dirty="0" err="1">
                <a:latin typeface="+mj-lt"/>
                <a:ea typeface="Verdana" panose="020B0604030504040204" pitchFamily="34" charset="0"/>
              </a:rPr>
              <a:t>korlátai</a:t>
            </a:r>
            <a:r>
              <a:rPr lang="hu-HU" sz="1600" b="1" i="1" dirty="0">
                <a:latin typeface="+mj-lt"/>
                <a:ea typeface="Verdana" panose="020B0604030504040204" pitchFamily="34" charset="0"/>
              </a:rPr>
              <a:t>)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hu-HU" sz="1600" dirty="0">
                <a:latin typeface="+mj-lt"/>
                <a:ea typeface="Verdana" panose="020B0604030504040204" pitchFamily="34" charset="0"/>
              </a:rPr>
              <a:t>Bostonban a lakosság bejelenthette a kátyúkat, ami segítette a döntéshozókat a városi utak javítására irányuló beruházások tervezésében. Az elemzések során arra jutottak, hogy a gazdagabb városrészekből történtek a bejelentések, mivel ott nagyobb mértékben fértek hozzá az okostelefonokhoz. A szerzők értékelése szerint ez jól szemléletei, hogy a közintézmények nem teljesen tudják kihasználni a technológiákat a városi kihívások kezelésére; több dimenzióban kell gondolkodniuk. Felmerül a kérdés példálózó jelleggel: kik az alkalmazás használói? Reprezentatív-e a felmérés? Hogyan használhatók az emberek „érzékelőként” az </a:t>
            </a:r>
            <a:r>
              <a:rPr lang="hu-HU" sz="1600" dirty="0" err="1">
                <a:latin typeface="+mj-lt"/>
                <a:ea typeface="Verdana" panose="020B0604030504040204" pitchFamily="34" charset="0"/>
              </a:rPr>
              <a:t>adatvédelem</a:t>
            </a:r>
            <a:r>
              <a:rPr lang="hu-HU" sz="1600" dirty="0">
                <a:latin typeface="+mj-lt"/>
                <a:ea typeface="Verdana" panose="020B0604030504040204" pitchFamily="34" charset="0"/>
              </a:rPr>
              <a:t> sérelme nélkül? </a:t>
            </a:r>
          </a:p>
        </p:txBody>
      </p:sp>
    </p:spTree>
    <p:extLst>
      <p:ext uri="{BB962C8B-B14F-4D97-AF65-F5344CB8AC3E}">
        <p14:creationId xmlns:p14="http://schemas.microsoft.com/office/powerpoint/2010/main" val="4242941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9600" y="304800"/>
            <a:ext cx="2926080" cy="36576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3" name="Text 1"/>
          <p:cNvSpPr/>
          <p:nvPr/>
        </p:nvSpPr>
        <p:spPr>
          <a:xfrm>
            <a:off x="609600" y="3048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</a:rPr>
              <a:t>KIHÍVÁSOK ÉS KORLÁTOK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09600" y="7924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733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 </a:t>
            </a:r>
            <a:r>
              <a:rPr lang="hu-HU" sz="3733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akadályozza</a:t>
            </a:r>
            <a:r>
              <a:rPr lang="en-US" sz="3733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r>
              <a:rPr lang="hu-HU" sz="3733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felelős MI alkalmazást?</a:t>
            </a:r>
            <a:endParaRPr lang="en-US" sz="3733" dirty="0"/>
          </a:p>
        </p:txBody>
      </p:sp>
      <p:sp>
        <p:nvSpPr>
          <p:cNvPr id="5" name="Shape 3"/>
          <p:cNvSpPr/>
          <p:nvPr/>
        </p:nvSpPr>
        <p:spPr>
          <a:xfrm>
            <a:off x="609600" y="1682496"/>
            <a:ext cx="3633216" cy="47548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F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 sz="1867"/>
          </a:p>
        </p:txBody>
      </p:sp>
      <p:sp>
        <p:nvSpPr>
          <p:cNvPr id="6" name="Shape 4"/>
          <p:cNvSpPr/>
          <p:nvPr/>
        </p:nvSpPr>
        <p:spPr>
          <a:xfrm>
            <a:off x="609600" y="1682496"/>
            <a:ext cx="3633216" cy="87782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7" name="Text 5"/>
          <p:cNvSpPr/>
          <p:nvPr/>
        </p:nvSpPr>
        <p:spPr>
          <a:xfrm>
            <a:off x="721523" y="1773936"/>
            <a:ext cx="67056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933" b="1" dirty="0">
                <a:solidFill>
                  <a:srgbClr val="FFFFFF">
                    <a:alpha val="40000"/>
                  </a:srgbClr>
                </a:solidFill>
              </a:rPr>
              <a:t>01</a:t>
            </a:r>
            <a:endParaRPr lang="en-US" sz="2933" dirty="0"/>
          </a:p>
        </p:txBody>
      </p:sp>
      <p:sp>
        <p:nvSpPr>
          <p:cNvPr id="8" name="Shape 6"/>
          <p:cNvSpPr/>
          <p:nvPr/>
        </p:nvSpPr>
        <p:spPr>
          <a:xfrm>
            <a:off x="1438656" y="1792224"/>
            <a:ext cx="512064" cy="512064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828" y="1913213"/>
            <a:ext cx="327721" cy="327721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2215896" y="1712976"/>
            <a:ext cx="1757544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hu-HU" sz="1467" b="1" dirty="0">
                <a:solidFill>
                  <a:srgbClr val="FFFFFF"/>
                </a:solidFill>
              </a:rPr>
              <a:t>Szakember- és </a:t>
            </a:r>
            <a:r>
              <a:rPr lang="en-US" sz="1467" b="1" dirty="0" err="1">
                <a:solidFill>
                  <a:srgbClr val="FFFFFF"/>
                </a:solidFill>
              </a:rPr>
              <a:t>Kompetenciahiány</a:t>
            </a:r>
            <a:endParaRPr lang="en-US" sz="1467" dirty="0"/>
          </a:p>
        </p:txBody>
      </p:sp>
      <p:sp>
        <p:nvSpPr>
          <p:cNvPr id="11" name="Shape 8"/>
          <p:cNvSpPr/>
          <p:nvPr/>
        </p:nvSpPr>
        <p:spPr>
          <a:xfrm>
            <a:off x="792480" y="2895600"/>
            <a:ext cx="73152" cy="670560"/>
          </a:xfrm>
          <a:prstGeom prst="rect">
            <a:avLst/>
          </a:prstGeom>
          <a:solidFill>
            <a:srgbClr val="C0392B">
              <a:alpha val="70000"/>
            </a:srgbClr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12" name="Text 9"/>
          <p:cNvSpPr/>
          <p:nvPr/>
        </p:nvSpPr>
        <p:spPr>
          <a:xfrm>
            <a:off x="975360" y="2706624"/>
            <a:ext cx="3121152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5000"/>
              </a:lnSpc>
            </a:pPr>
            <a:r>
              <a:rPr lang="hu-HU" sz="1333" dirty="0">
                <a:solidFill>
                  <a:srgbClr val="1E293B"/>
                </a:solidFill>
              </a:rPr>
              <a:t>Nem versenyképes bérezés az MI-szakértőkért folyó versenyben</a:t>
            </a:r>
            <a:endParaRPr lang="en-US" sz="1333" dirty="0"/>
          </a:p>
        </p:txBody>
      </p:sp>
      <p:sp>
        <p:nvSpPr>
          <p:cNvPr id="13" name="Shape 10"/>
          <p:cNvSpPr/>
          <p:nvPr/>
        </p:nvSpPr>
        <p:spPr>
          <a:xfrm>
            <a:off x="786384" y="4089661"/>
            <a:ext cx="73152" cy="670560"/>
          </a:xfrm>
          <a:prstGeom prst="rect">
            <a:avLst/>
          </a:prstGeom>
          <a:solidFill>
            <a:srgbClr val="C0392B">
              <a:alpha val="70000"/>
            </a:srgbClr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14" name="Text 11"/>
          <p:cNvSpPr/>
          <p:nvPr/>
        </p:nvSpPr>
        <p:spPr>
          <a:xfrm>
            <a:off x="975360" y="3901440"/>
            <a:ext cx="3121152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5000"/>
              </a:lnSpc>
            </a:pPr>
            <a:r>
              <a:rPr lang="hu-HU" sz="1333" dirty="0">
                <a:solidFill>
                  <a:srgbClr val="1E293B"/>
                </a:solidFill>
              </a:rPr>
              <a:t>E</a:t>
            </a:r>
            <a:r>
              <a:rPr lang="en-US" sz="1333" dirty="0" err="1">
                <a:solidFill>
                  <a:srgbClr val="1E293B"/>
                </a:solidFill>
              </a:rPr>
              <a:t>légtelen</a:t>
            </a:r>
            <a:r>
              <a:rPr lang="en-US" sz="1333" dirty="0">
                <a:solidFill>
                  <a:srgbClr val="1E293B"/>
                </a:solidFill>
              </a:rPr>
              <a:t> </a:t>
            </a:r>
            <a:r>
              <a:rPr lang="en-US" sz="1333" dirty="0" err="1">
                <a:solidFill>
                  <a:srgbClr val="1E293B"/>
                </a:solidFill>
              </a:rPr>
              <a:t>digitális</a:t>
            </a:r>
            <a:r>
              <a:rPr lang="en-US" sz="1333" dirty="0">
                <a:solidFill>
                  <a:srgbClr val="1E293B"/>
                </a:solidFill>
              </a:rPr>
              <a:t> </a:t>
            </a:r>
            <a:r>
              <a:rPr lang="en-US" sz="1333" dirty="0" err="1">
                <a:solidFill>
                  <a:srgbClr val="1E293B"/>
                </a:solidFill>
              </a:rPr>
              <a:t>alapkészségek</a:t>
            </a:r>
            <a:r>
              <a:rPr lang="en-US" sz="1333" dirty="0">
                <a:solidFill>
                  <a:srgbClr val="1E293B"/>
                </a:solidFill>
              </a:rPr>
              <a:t> a </a:t>
            </a:r>
            <a:r>
              <a:rPr lang="en-US" sz="1333" dirty="0" err="1">
                <a:solidFill>
                  <a:srgbClr val="1E293B"/>
                </a:solidFill>
              </a:rPr>
              <a:t>közszféra</a:t>
            </a:r>
            <a:r>
              <a:rPr lang="en-US" sz="1333" dirty="0">
                <a:solidFill>
                  <a:srgbClr val="1E293B"/>
                </a:solidFill>
              </a:rPr>
              <a:t> </a:t>
            </a:r>
            <a:r>
              <a:rPr lang="en-US" sz="1333" dirty="0" err="1">
                <a:solidFill>
                  <a:srgbClr val="1E293B"/>
                </a:solidFill>
              </a:rPr>
              <a:t>dolgozóinak</a:t>
            </a:r>
            <a:r>
              <a:rPr lang="en-US" sz="1333" dirty="0">
                <a:solidFill>
                  <a:srgbClr val="1E293B"/>
                </a:solidFill>
              </a:rPr>
              <a:t> </a:t>
            </a:r>
            <a:r>
              <a:rPr lang="en-US" sz="1333" dirty="0" err="1">
                <a:solidFill>
                  <a:srgbClr val="1E293B"/>
                </a:solidFill>
              </a:rPr>
              <a:t>körében</a:t>
            </a:r>
            <a:r>
              <a:rPr lang="hu-HU" sz="1333" dirty="0">
                <a:solidFill>
                  <a:srgbClr val="1E293B"/>
                </a:solidFill>
              </a:rPr>
              <a:t>, illetve </a:t>
            </a:r>
            <a:r>
              <a:rPr lang="en-US" sz="1333" dirty="0">
                <a:solidFill>
                  <a:srgbClr val="1E293B"/>
                </a:solidFill>
              </a:rPr>
              <a:t>MI </a:t>
            </a:r>
            <a:r>
              <a:rPr lang="en-US" sz="1333" dirty="0" err="1">
                <a:solidFill>
                  <a:srgbClr val="1E293B"/>
                </a:solidFill>
              </a:rPr>
              <a:t>specifikus</a:t>
            </a:r>
            <a:r>
              <a:rPr lang="en-US" sz="1333" dirty="0">
                <a:solidFill>
                  <a:srgbClr val="1E293B"/>
                </a:solidFill>
              </a:rPr>
              <a:t> ismeretek szisztematikus hiánya képzési programokban</a:t>
            </a:r>
            <a:endParaRPr lang="en-US" sz="1333" dirty="0"/>
          </a:p>
        </p:txBody>
      </p:sp>
      <p:sp>
        <p:nvSpPr>
          <p:cNvPr id="15" name="Shape 12"/>
          <p:cNvSpPr/>
          <p:nvPr/>
        </p:nvSpPr>
        <p:spPr>
          <a:xfrm>
            <a:off x="786384" y="5285799"/>
            <a:ext cx="73152" cy="670560"/>
          </a:xfrm>
          <a:prstGeom prst="rect">
            <a:avLst/>
          </a:prstGeom>
          <a:solidFill>
            <a:srgbClr val="C0392B">
              <a:alpha val="70000"/>
            </a:srgbClr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16" name="Text 13"/>
          <p:cNvSpPr/>
          <p:nvPr/>
        </p:nvSpPr>
        <p:spPr>
          <a:xfrm>
            <a:off x="975360" y="5096256"/>
            <a:ext cx="3121152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5000"/>
              </a:lnSpc>
            </a:pPr>
            <a:r>
              <a:rPr lang="en-US" sz="1333" dirty="0">
                <a:solidFill>
                  <a:srgbClr val="1E293B"/>
                </a:solidFill>
              </a:rPr>
              <a:t>Generációs és szervezeti különbségek a digitális felkészültségben</a:t>
            </a:r>
            <a:endParaRPr lang="en-US" sz="1333" dirty="0"/>
          </a:p>
        </p:txBody>
      </p:sp>
      <p:sp>
        <p:nvSpPr>
          <p:cNvPr id="17" name="Shape 14"/>
          <p:cNvSpPr/>
          <p:nvPr/>
        </p:nvSpPr>
        <p:spPr>
          <a:xfrm>
            <a:off x="4474464" y="1682496"/>
            <a:ext cx="3633216" cy="47548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F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 sz="1867"/>
          </a:p>
        </p:txBody>
      </p:sp>
      <p:sp>
        <p:nvSpPr>
          <p:cNvPr id="18" name="Shape 15"/>
          <p:cNvSpPr/>
          <p:nvPr/>
        </p:nvSpPr>
        <p:spPr>
          <a:xfrm>
            <a:off x="4474464" y="1682496"/>
            <a:ext cx="3633216" cy="877824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19" name="Text 16"/>
          <p:cNvSpPr/>
          <p:nvPr/>
        </p:nvSpPr>
        <p:spPr>
          <a:xfrm>
            <a:off x="4578096" y="1783059"/>
            <a:ext cx="67056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933" b="1" dirty="0">
                <a:solidFill>
                  <a:srgbClr val="FFFFFF">
                    <a:alpha val="40000"/>
                  </a:srgbClr>
                </a:solidFill>
              </a:rPr>
              <a:t>02</a:t>
            </a:r>
            <a:endParaRPr lang="en-US" sz="2933" dirty="0"/>
          </a:p>
        </p:txBody>
      </p:sp>
      <p:sp>
        <p:nvSpPr>
          <p:cNvPr id="20" name="Shape 17"/>
          <p:cNvSpPr/>
          <p:nvPr/>
        </p:nvSpPr>
        <p:spPr>
          <a:xfrm>
            <a:off x="5303520" y="1792224"/>
            <a:ext cx="512064" cy="512064"/>
          </a:xfrm>
          <a:prstGeom prst="ellipse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5357" y="1940724"/>
            <a:ext cx="327721" cy="327721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5870448" y="1722096"/>
            <a:ext cx="2097024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hu-HU" sz="1467" b="1" dirty="0">
                <a:solidFill>
                  <a:srgbClr val="FFFFFF"/>
                </a:solidFill>
              </a:rPr>
              <a:t>(</a:t>
            </a:r>
            <a:r>
              <a:rPr lang="en-US" sz="1467" b="1" dirty="0">
                <a:solidFill>
                  <a:srgbClr val="FFFFFF"/>
                </a:solidFill>
              </a:rPr>
              <a:t>Adat</a:t>
            </a:r>
            <a:r>
              <a:rPr lang="hu-HU" sz="1467" b="1" dirty="0">
                <a:solidFill>
                  <a:srgbClr val="FFFFFF"/>
                </a:solidFill>
              </a:rPr>
              <a:t>)</a:t>
            </a:r>
            <a:r>
              <a:rPr lang="en-US" sz="1467" b="1" dirty="0" err="1">
                <a:solidFill>
                  <a:srgbClr val="FFFFFF"/>
                </a:solidFill>
              </a:rPr>
              <a:t>infrastruktúra</a:t>
            </a:r>
            <a:r>
              <a:rPr lang="en-US" sz="1467" b="1" dirty="0">
                <a:solidFill>
                  <a:srgbClr val="FFFFFF"/>
                </a:solidFill>
              </a:rPr>
              <a:t> korlátai</a:t>
            </a:r>
            <a:endParaRPr lang="en-US" sz="1467" dirty="0"/>
          </a:p>
        </p:txBody>
      </p:sp>
      <p:sp>
        <p:nvSpPr>
          <p:cNvPr id="23" name="Shape 19"/>
          <p:cNvSpPr/>
          <p:nvPr/>
        </p:nvSpPr>
        <p:spPr>
          <a:xfrm>
            <a:off x="4657344" y="2926080"/>
            <a:ext cx="73152" cy="670560"/>
          </a:xfrm>
          <a:prstGeom prst="rect">
            <a:avLst/>
          </a:prstGeom>
          <a:solidFill>
            <a:srgbClr val="E67E22">
              <a:alpha val="70000"/>
            </a:srgbClr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24" name="Text 20"/>
          <p:cNvSpPr/>
          <p:nvPr/>
        </p:nvSpPr>
        <p:spPr>
          <a:xfrm>
            <a:off x="4840224" y="2706624"/>
            <a:ext cx="3121152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5000"/>
              </a:lnSpc>
            </a:pPr>
            <a:r>
              <a:rPr lang="hu-HU" sz="1333" dirty="0">
                <a:solidFill>
                  <a:srgbClr val="1E293B"/>
                </a:solidFill>
              </a:rPr>
              <a:t>Elavult infrastruktúra és a nem naprakész adatrendszerek akadályozzák az MI-integráció</a:t>
            </a:r>
            <a:endParaRPr lang="hu-HU" sz="1333" dirty="0"/>
          </a:p>
        </p:txBody>
      </p:sp>
      <p:sp>
        <p:nvSpPr>
          <p:cNvPr id="25" name="Shape 21"/>
          <p:cNvSpPr/>
          <p:nvPr/>
        </p:nvSpPr>
        <p:spPr>
          <a:xfrm>
            <a:off x="4651248" y="4080760"/>
            <a:ext cx="73152" cy="670560"/>
          </a:xfrm>
          <a:prstGeom prst="rect">
            <a:avLst/>
          </a:prstGeom>
          <a:solidFill>
            <a:srgbClr val="E67E22">
              <a:alpha val="70000"/>
            </a:srgbClr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26" name="Text 22"/>
          <p:cNvSpPr/>
          <p:nvPr/>
        </p:nvSpPr>
        <p:spPr>
          <a:xfrm>
            <a:off x="4840224" y="3901440"/>
            <a:ext cx="3121152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5000"/>
              </a:lnSpc>
            </a:pPr>
            <a:r>
              <a:rPr lang="en-US" sz="1333" dirty="0">
                <a:solidFill>
                  <a:srgbClr val="1E293B"/>
                </a:solidFill>
              </a:rPr>
              <a:t>Adatminőségi problémák és hiányos adathalmazok</a:t>
            </a:r>
            <a:endParaRPr lang="en-US" sz="1333" dirty="0"/>
          </a:p>
        </p:txBody>
      </p:sp>
      <p:sp>
        <p:nvSpPr>
          <p:cNvPr id="27" name="Shape 23"/>
          <p:cNvSpPr/>
          <p:nvPr/>
        </p:nvSpPr>
        <p:spPr>
          <a:xfrm>
            <a:off x="4651248" y="5318868"/>
            <a:ext cx="73152" cy="670560"/>
          </a:xfrm>
          <a:prstGeom prst="rect">
            <a:avLst/>
          </a:prstGeom>
          <a:solidFill>
            <a:srgbClr val="E67E22">
              <a:alpha val="70000"/>
            </a:srgbClr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28" name="Text 24"/>
          <p:cNvSpPr/>
          <p:nvPr/>
        </p:nvSpPr>
        <p:spPr>
          <a:xfrm>
            <a:off x="4840224" y="5096256"/>
            <a:ext cx="3121152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5000"/>
              </a:lnSpc>
            </a:pPr>
            <a:r>
              <a:rPr lang="en-US" sz="1333" dirty="0">
                <a:solidFill>
                  <a:srgbClr val="1E293B"/>
                </a:solidFill>
              </a:rPr>
              <a:t>Határokon átnyúló adatmegosztás jogi és technikai akadályai</a:t>
            </a:r>
            <a:endParaRPr lang="en-US" sz="1333" dirty="0"/>
          </a:p>
        </p:txBody>
      </p:sp>
      <p:sp>
        <p:nvSpPr>
          <p:cNvPr id="29" name="Shape 25"/>
          <p:cNvSpPr/>
          <p:nvPr/>
        </p:nvSpPr>
        <p:spPr>
          <a:xfrm>
            <a:off x="8339328" y="1682496"/>
            <a:ext cx="3633216" cy="47548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F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 sz="1867"/>
          </a:p>
        </p:txBody>
      </p:sp>
      <p:sp>
        <p:nvSpPr>
          <p:cNvPr id="30" name="Shape 26"/>
          <p:cNvSpPr/>
          <p:nvPr/>
        </p:nvSpPr>
        <p:spPr>
          <a:xfrm>
            <a:off x="8339328" y="1682496"/>
            <a:ext cx="3633216" cy="877824"/>
          </a:xfrm>
          <a:prstGeom prst="rect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31" name="Text 27"/>
          <p:cNvSpPr/>
          <p:nvPr/>
        </p:nvSpPr>
        <p:spPr>
          <a:xfrm>
            <a:off x="8508864" y="1773936"/>
            <a:ext cx="67056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933" b="1" dirty="0">
                <a:solidFill>
                  <a:srgbClr val="FFFFFF">
                    <a:alpha val="40000"/>
                  </a:srgbClr>
                </a:solidFill>
              </a:rPr>
              <a:t>03</a:t>
            </a:r>
            <a:endParaRPr lang="en-US" sz="2933" dirty="0"/>
          </a:p>
        </p:txBody>
      </p:sp>
      <p:sp>
        <p:nvSpPr>
          <p:cNvPr id="32" name="Shape 28"/>
          <p:cNvSpPr/>
          <p:nvPr/>
        </p:nvSpPr>
        <p:spPr>
          <a:xfrm>
            <a:off x="9168384" y="1792224"/>
            <a:ext cx="512064" cy="512064"/>
          </a:xfrm>
          <a:prstGeom prst="ellipse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3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8116" y="1954477"/>
            <a:ext cx="327721" cy="327721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9838944" y="1730349"/>
            <a:ext cx="2097024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67" b="1" dirty="0">
                <a:solidFill>
                  <a:srgbClr val="FFFFFF"/>
                </a:solidFill>
              </a:rPr>
              <a:t>Átláthatósági kihívások</a:t>
            </a:r>
            <a:endParaRPr lang="en-US" sz="1467" dirty="0"/>
          </a:p>
        </p:txBody>
      </p:sp>
      <p:sp>
        <p:nvSpPr>
          <p:cNvPr id="35" name="Shape 30"/>
          <p:cNvSpPr/>
          <p:nvPr/>
        </p:nvSpPr>
        <p:spPr>
          <a:xfrm>
            <a:off x="8522208" y="2926080"/>
            <a:ext cx="73152" cy="670560"/>
          </a:xfrm>
          <a:prstGeom prst="rect">
            <a:avLst/>
          </a:prstGeom>
          <a:solidFill>
            <a:srgbClr val="1A5276">
              <a:alpha val="70000"/>
            </a:srgbClr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36" name="Text 31"/>
          <p:cNvSpPr/>
          <p:nvPr/>
        </p:nvSpPr>
        <p:spPr>
          <a:xfrm>
            <a:off x="8705088" y="2706624"/>
            <a:ext cx="3121152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5000"/>
              </a:lnSpc>
            </a:pPr>
            <a:r>
              <a:rPr lang="hu-HU" sz="1333" dirty="0">
                <a:solidFill>
                  <a:srgbClr val="1E293B"/>
                </a:solidFill>
              </a:rPr>
              <a:t>Az algoritmikus döntések fekete doboz jellege</a:t>
            </a:r>
            <a:endParaRPr lang="hu-HU" sz="1333" dirty="0"/>
          </a:p>
        </p:txBody>
      </p:sp>
      <p:sp>
        <p:nvSpPr>
          <p:cNvPr id="37" name="Shape 32"/>
          <p:cNvSpPr/>
          <p:nvPr/>
        </p:nvSpPr>
        <p:spPr>
          <a:xfrm>
            <a:off x="8522208" y="4089661"/>
            <a:ext cx="73152" cy="670560"/>
          </a:xfrm>
          <a:prstGeom prst="rect">
            <a:avLst/>
          </a:prstGeom>
          <a:solidFill>
            <a:srgbClr val="1A5276">
              <a:alpha val="70000"/>
            </a:srgbClr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38" name="Text 33"/>
          <p:cNvSpPr/>
          <p:nvPr/>
        </p:nvSpPr>
        <p:spPr>
          <a:xfrm>
            <a:off x="8705088" y="3901440"/>
            <a:ext cx="3121152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5000"/>
              </a:lnSpc>
            </a:pPr>
            <a:r>
              <a:rPr lang="en-US" sz="1333" dirty="0">
                <a:solidFill>
                  <a:srgbClr val="1E293B"/>
                </a:solidFill>
              </a:rPr>
              <a:t>Nehézkes magyarázhatóság a polgárok és ellenőrző szervek számára</a:t>
            </a:r>
            <a:endParaRPr lang="en-US" sz="1333" dirty="0"/>
          </a:p>
        </p:txBody>
      </p:sp>
      <p:sp>
        <p:nvSpPr>
          <p:cNvPr id="39" name="Shape 34"/>
          <p:cNvSpPr/>
          <p:nvPr/>
        </p:nvSpPr>
        <p:spPr>
          <a:xfrm>
            <a:off x="8516112" y="5285799"/>
            <a:ext cx="73152" cy="670560"/>
          </a:xfrm>
          <a:prstGeom prst="rect">
            <a:avLst/>
          </a:prstGeom>
          <a:solidFill>
            <a:srgbClr val="1A5276">
              <a:alpha val="70000"/>
            </a:srgbClr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40" name="Text 35"/>
          <p:cNvSpPr/>
          <p:nvPr/>
        </p:nvSpPr>
        <p:spPr>
          <a:xfrm>
            <a:off x="8705088" y="5096256"/>
            <a:ext cx="3121152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5000"/>
              </a:lnSpc>
            </a:pPr>
            <a:r>
              <a:rPr lang="en-US" sz="1333" dirty="0">
                <a:solidFill>
                  <a:srgbClr val="1E293B"/>
                </a:solidFill>
              </a:rPr>
              <a:t>Algoritmikus elfogultság és diszkrimináció kockázata</a:t>
            </a:r>
            <a:endParaRPr lang="en-US" sz="1333" dirty="0"/>
          </a:p>
        </p:txBody>
      </p:sp>
    </p:spTree>
    <p:extLst>
      <p:ext uri="{BB962C8B-B14F-4D97-AF65-F5344CB8AC3E}">
        <p14:creationId xmlns:p14="http://schemas.microsoft.com/office/powerpoint/2010/main" val="2298322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609600" y="304800"/>
            <a:ext cx="2926080" cy="36576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5" name="Text 3"/>
          <p:cNvSpPr/>
          <p:nvPr/>
        </p:nvSpPr>
        <p:spPr>
          <a:xfrm>
            <a:off x="609600" y="3048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</a:rPr>
              <a:t>KÖVETKEZTETÉSEK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09600" y="775899"/>
            <a:ext cx="10972800" cy="999744"/>
          </a:xfrm>
          <a:prstGeom prst="rect">
            <a:avLst/>
          </a:prstGeom>
          <a:solidFill>
            <a:srgbClr val="0F2E45"/>
          </a:solidFill>
          <a:ln w="6350">
            <a:solidFill>
              <a:srgbClr val="1A4A6A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8" name="Shape 6"/>
          <p:cNvSpPr/>
          <p:nvPr/>
        </p:nvSpPr>
        <p:spPr>
          <a:xfrm>
            <a:off x="739582" y="950488"/>
            <a:ext cx="585216" cy="585216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921" y="1026565"/>
            <a:ext cx="374539" cy="37453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694688" y="873435"/>
            <a:ext cx="97536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0000"/>
              </a:lnSpc>
            </a:pPr>
            <a:r>
              <a:rPr lang="hu-HU" b="1" dirty="0">
                <a:solidFill>
                  <a:srgbClr val="D6EAF8"/>
                </a:solidFill>
              </a:rPr>
              <a:t>A digitális kompetencia, mint kormányzati kapacitás</a:t>
            </a:r>
            <a:r>
              <a:rPr lang="en-US" b="1" dirty="0">
                <a:solidFill>
                  <a:srgbClr val="D6EAF8"/>
                </a:solidFill>
              </a:rPr>
              <a:t>:</a:t>
            </a:r>
            <a:r>
              <a:rPr lang="en-US" dirty="0">
                <a:solidFill>
                  <a:srgbClr val="D6EAF8"/>
                </a:solidFill>
              </a:rPr>
              <a:t> Az MI-alapú közszolgáltatások sikere szervezeti és egyéni kompetenciafejlesztés nélkül nem garantálható.</a:t>
            </a: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609600" y="2804160"/>
            <a:ext cx="10972800" cy="999744"/>
          </a:xfrm>
          <a:prstGeom prst="rect">
            <a:avLst/>
          </a:prstGeom>
          <a:solidFill>
            <a:srgbClr val="0F2E45"/>
          </a:solidFill>
          <a:ln w="6350">
            <a:solidFill>
              <a:srgbClr val="1A4A6A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12" name="Shape 9"/>
          <p:cNvSpPr/>
          <p:nvPr/>
        </p:nvSpPr>
        <p:spPr>
          <a:xfrm>
            <a:off x="755904" y="2987040"/>
            <a:ext cx="585216" cy="585216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243" y="3092379"/>
            <a:ext cx="374539" cy="374539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560576" y="2901696"/>
            <a:ext cx="97536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0000"/>
              </a:lnSpc>
            </a:pPr>
            <a:r>
              <a:rPr lang="en-US" b="1" dirty="0">
                <a:solidFill>
                  <a:srgbClr val="D6EAF8"/>
                </a:solidFill>
              </a:rPr>
              <a:t>Az EU AI Act strukturál:</a:t>
            </a:r>
            <a:r>
              <a:rPr lang="en-US" dirty="0">
                <a:solidFill>
                  <a:srgbClr val="D6EAF8"/>
                </a:solidFill>
              </a:rPr>
              <a:t> A kockázatalapú megközelítés új kötelezettségeket ró a magas kockázatú közigazgatási MI-alkalmazásokra, amelyek betartása kompetenciát igényel.</a:t>
            </a:r>
            <a:endParaRPr lang="en-US" dirty="0"/>
          </a:p>
        </p:txBody>
      </p:sp>
      <p:sp>
        <p:nvSpPr>
          <p:cNvPr id="15" name="Shape 11"/>
          <p:cNvSpPr/>
          <p:nvPr/>
        </p:nvSpPr>
        <p:spPr>
          <a:xfrm>
            <a:off x="609600" y="3925824"/>
            <a:ext cx="10972800" cy="999744"/>
          </a:xfrm>
          <a:prstGeom prst="rect">
            <a:avLst/>
          </a:prstGeom>
          <a:solidFill>
            <a:srgbClr val="0F2E45"/>
          </a:solidFill>
          <a:ln w="6350">
            <a:solidFill>
              <a:srgbClr val="1A4A6A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16" name="Shape 12"/>
          <p:cNvSpPr/>
          <p:nvPr/>
        </p:nvSpPr>
        <p:spPr>
          <a:xfrm>
            <a:off x="755904" y="4108704"/>
            <a:ext cx="585216" cy="585216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243" y="4214043"/>
            <a:ext cx="374539" cy="374539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560576" y="4023360"/>
            <a:ext cx="97536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0000"/>
              </a:lnSpc>
            </a:pPr>
            <a:r>
              <a:rPr lang="en-US" b="1" dirty="0">
                <a:solidFill>
                  <a:srgbClr val="D6EAF8"/>
                </a:solidFill>
              </a:rPr>
              <a:t>A </a:t>
            </a:r>
            <a:r>
              <a:rPr lang="en-US" b="1" dirty="0" err="1">
                <a:solidFill>
                  <a:srgbClr val="D6EAF8"/>
                </a:solidFill>
              </a:rPr>
              <a:t>hatékonyság</a:t>
            </a:r>
            <a:r>
              <a:rPr lang="en-US" b="1" dirty="0">
                <a:solidFill>
                  <a:srgbClr val="D6EAF8"/>
                </a:solidFill>
              </a:rPr>
              <a:t> </a:t>
            </a:r>
            <a:r>
              <a:rPr lang="en-US" b="1" dirty="0" err="1">
                <a:solidFill>
                  <a:srgbClr val="D6EAF8"/>
                </a:solidFill>
              </a:rPr>
              <a:t>feltételes</a:t>
            </a:r>
            <a:r>
              <a:rPr lang="en-US" b="1" dirty="0">
                <a:solidFill>
                  <a:srgbClr val="D6EAF8"/>
                </a:solidFill>
              </a:rPr>
              <a:t>: </a:t>
            </a:r>
            <a:r>
              <a:rPr lang="en-US" dirty="0">
                <a:solidFill>
                  <a:srgbClr val="D6EAF8"/>
                </a:solidFill>
              </a:rPr>
              <a:t>Az MI </a:t>
            </a:r>
            <a:r>
              <a:rPr lang="en-US" dirty="0" err="1">
                <a:solidFill>
                  <a:srgbClr val="D6EAF8"/>
                </a:solidFill>
              </a:rPr>
              <a:t>csak</a:t>
            </a:r>
            <a:r>
              <a:rPr lang="en-US" dirty="0">
                <a:solidFill>
                  <a:srgbClr val="D6EAF8"/>
                </a:solidFill>
              </a:rPr>
              <a:t> </a:t>
            </a:r>
            <a:r>
              <a:rPr lang="en-US" dirty="0" err="1">
                <a:solidFill>
                  <a:srgbClr val="D6EAF8"/>
                </a:solidFill>
              </a:rPr>
              <a:t>megfelelő</a:t>
            </a:r>
            <a:r>
              <a:rPr lang="en-US" dirty="0">
                <a:solidFill>
                  <a:srgbClr val="D6EAF8"/>
                </a:solidFill>
              </a:rPr>
              <a:t> </a:t>
            </a:r>
            <a:r>
              <a:rPr lang="en-US" dirty="0" err="1">
                <a:solidFill>
                  <a:srgbClr val="D6EAF8"/>
                </a:solidFill>
              </a:rPr>
              <a:t>adatinfrastruktúra</a:t>
            </a:r>
            <a:r>
              <a:rPr lang="en-US" dirty="0">
                <a:solidFill>
                  <a:srgbClr val="D6EAF8"/>
                </a:solidFill>
              </a:rPr>
              <a:t>, </a:t>
            </a:r>
            <a:r>
              <a:rPr lang="hu-HU" dirty="0">
                <a:solidFill>
                  <a:srgbClr val="D6EAF8"/>
                </a:solidFill>
              </a:rPr>
              <a:t>szervezeti felkészültség, </a:t>
            </a:r>
            <a:r>
              <a:rPr lang="en-US" dirty="0" err="1">
                <a:solidFill>
                  <a:srgbClr val="D6EAF8"/>
                </a:solidFill>
              </a:rPr>
              <a:t>átláthatóság</a:t>
            </a:r>
            <a:r>
              <a:rPr lang="hu-HU" dirty="0">
                <a:solidFill>
                  <a:srgbClr val="D6EAF8"/>
                </a:solidFill>
              </a:rPr>
              <a:t>, meglévő állampolgári bizalom</a:t>
            </a:r>
            <a:r>
              <a:rPr lang="en-US" dirty="0">
                <a:solidFill>
                  <a:srgbClr val="D6EAF8"/>
                </a:solidFill>
              </a:rPr>
              <a:t> és </a:t>
            </a:r>
            <a:r>
              <a:rPr lang="en-US" dirty="0" err="1">
                <a:solidFill>
                  <a:srgbClr val="D6EAF8"/>
                </a:solidFill>
              </a:rPr>
              <a:t>emberi</a:t>
            </a:r>
            <a:r>
              <a:rPr lang="en-US" dirty="0">
                <a:solidFill>
                  <a:srgbClr val="D6EAF8"/>
                </a:solidFill>
              </a:rPr>
              <a:t> </a:t>
            </a:r>
            <a:r>
              <a:rPr lang="en-US" dirty="0" err="1">
                <a:solidFill>
                  <a:srgbClr val="D6EAF8"/>
                </a:solidFill>
              </a:rPr>
              <a:t>felügyelet</a:t>
            </a:r>
            <a:r>
              <a:rPr lang="en-US" dirty="0">
                <a:solidFill>
                  <a:srgbClr val="D6EAF8"/>
                </a:solidFill>
              </a:rPr>
              <a:t> </a:t>
            </a:r>
            <a:r>
              <a:rPr lang="en-US" dirty="0" err="1">
                <a:solidFill>
                  <a:srgbClr val="D6EAF8"/>
                </a:solidFill>
              </a:rPr>
              <a:t>esetén</a:t>
            </a:r>
            <a:r>
              <a:rPr lang="en-US" dirty="0">
                <a:solidFill>
                  <a:srgbClr val="D6EAF8"/>
                </a:solidFill>
              </a:rPr>
              <a:t> </a:t>
            </a:r>
            <a:r>
              <a:rPr lang="en-US" dirty="0" err="1">
                <a:solidFill>
                  <a:srgbClr val="D6EAF8"/>
                </a:solidFill>
              </a:rPr>
              <a:t>hozza</a:t>
            </a:r>
            <a:r>
              <a:rPr lang="en-US" dirty="0">
                <a:solidFill>
                  <a:srgbClr val="D6EAF8"/>
                </a:solidFill>
              </a:rPr>
              <a:t> </a:t>
            </a:r>
            <a:r>
              <a:rPr lang="en-US" dirty="0" err="1">
                <a:solidFill>
                  <a:srgbClr val="D6EAF8"/>
                </a:solidFill>
              </a:rPr>
              <a:t>az</a:t>
            </a:r>
            <a:r>
              <a:rPr lang="en-US" dirty="0">
                <a:solidFill>
                  <a:srgbClr val="D6EAF8"/>
                </a:solidFill>
              </a:rPr>
              <a:t> </a:t>
            </a:r>
            <a:r>
              <a:rPr lang="en-US" dirty="0" err="1">
                <a:solidFill>
                  <a:srgbClr val="D6EAF8"/>
                </a:solidFill>
              </a:rPr>
              <a:t>elvárt</a:t>
            </a:r>
            <a:r>
              <a:rPr lang="en-US" dirty="0">
                <a:solidFill>
                  <a:srgbClr val="D6EAF8"/>
                </a:solidFill>
              </a:rPr>
              <a:t> </a:t>
            </a:r>
            <a:r>
              <a:rPr lang="en-US" dirty="0" err="1">
                <a:solidFill>
                  <a:srgbClr val="D6EAF8"/>
                </a:solidFill>
              </a:rPr>
              <a:t>hatékonyságnövekedést</a:t>
            </a:r>
            <a:r>
              <a:rPr lang="en-US" dirty="0">
                <a:solidFill>
                  <a:srgbClr val="D6EAF8"/>
                </a:solidFill>
              </a:rPr>
              <a:t>.</a:t>
            </a:r>
            <a:r>
              <a:rPr lang="hu-HU" dirty="0">
                <a:solidFill>
                  <a:srgbClr val="D6EAF8"/>
                </a:solidFill>
              </a:rPr>
              <a:t> Szükséges még: etikus kormányzás (méltányos, elszámoltathatóság, emberi jogok védelme), valamint a támogató kormányzási struktúra.</a:t>
            </a:r>
            <a:endParaRPr lang="hu-HU" sz="1400" dirty="0">
              <a:solidFill>
                <a:srgbClr val="D6EAF8"/>
              </a:solidFill>
            </a:endParaRPr>
          </a:p>
        </p:txBody>
      </p:sp>
      <p:sp>
        <p:nvSpPr>
          <p:cNvPr id="19" name="Shape 14"/>
          <p:cNvSpPr/>
          <p:nvPr/>
        </p:nvSpPr>
        <p:spPr>
          <a:xfrm>
            <a:off x="609600" y="5047488"/>
            <a:ext cx="10972800" cy="999744"/>
          </a:xfrm>
          <a:prstGeom prst="rect">
            <a:avLst/>
          </a:prstGeom>
          <a:solidFill>
            <a:srgbClr val="0F2E45"/>
          </a:solidFill>
          <a:ln w="6350">
            <a:solidFill>
              <a:srgbClr val="1A4A6A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sp>
        <p:nvSpPr>
          <p:cNvPr id="20" name="Shape 15"/>
          <p:cNvSpPr/>
          <p:nvPr/>
        </p:nvSpPr>
        <p:spPr>
          <a:xfrm>
            <a:off x="755904" y="5230368"/>
            <a:ext cx="585216" cy="585216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243" y="5335707"/>
            <a:ext cx="374539" cy="374539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560576" y="5145024"/>
            <a:ext cx="97536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0000"/>
              </a:lnSpc>
            </a:pPr>
            <a:r>
              <a:rPr lang="hu-HU" sz="1200" b="1" noProof="1">
                <a:solidFill>
                  <a:srgbClr val="D6EAF8"/>
                </a:solidFill>
              </a:rPr>
              <a:t>Szisztematikus fejlesztés szükséges:</a:t>
            </a:r>
            <a:r>
              <a:rPr lang="hu-HU" sz="1200" noProof="1">
                <a:solidFill>
                  <a:srgbClr val="D6EAF8"/>
                </a:solidFill>
              </a:rPr>
              <a:t> </a:t>
            </a:r>
            <a:r>
              <a:rPr lang="hu-HU" sz="1200" dirty="0">
                <a:solidFill>
                  <a:srgbClr val="D6EAF8"/>
                </a:solidFill>
              </a:rPr>
              <a:t>A kormányzatok ne csak technológiai szempontból gondolkozzanak az MI-</a:t>
            </a:r>
            <a:r>
              <a:rPr lang="hu-HU" sz="1200" dirty="0" err="1">
                <a:solidFill>
                  <a:srgbClr val="D6EAF8"/>
                </a:solidFill>
              </a:rPr>
              <a:t>ről</a:t>
            </a:r>
            <a:r>
              <a:rPr lang="hu-HU" sz="1200" dirty="0">
                <a:solidFill>
                  <a:srgbClr val="D6EAF8"/>
                </a:solidFill>
              </a:rPr>
              <a:t>, hanem stratégiai módon integrálják azt a közszolgáltatásokba – figyelembe véve a humán tényezőket, szervezeti kultúrát és az adat-ökoszisztémát. </a:t>
            </a:r>
            <a:r>
              <a:rPr lang="hu-HU" sz="1200" noProof="1">
                <a:solidFill>
                  <a:srgbClr val="D6EAF8"/>
                </a:solidFill>
              </a:rPr>
              <a:t>A kompetenciahiány és az infrastrukturális korlátok leküzdése koordinált, stratégiai beavatkozást igényel tagállami és EU szinten egyaránt.</a:t>
            </a:r>
            <a:endParaRPr lang="hu-HU" sz="1200" noProof="1"/>
          </a:p>
        </p:txBody>
      </p:sp>
      <p:sp>
        <p:nvSpPr>
          <p:cNvPr id="23" name="Shape 17"/>
          <p:cNvSpPr/>
          <p:nvPr/>
        </p:nvSpPr>
        <p:spPr>
          <a:xfrm>
            <a:off x="609600" y="6230112"/>
            <a:ext cx="10972800" cy="46329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hu-HU" sz="1867" dirty="0"/>
          </a:p>
        </p:txBody>
      </p:sp>
      <p:sp>
        <p:nvSpPr>
          <p:cNvPr id="24" name="Text 18"/>
          <p:cNvSpPr/>
          <p:nvPr/>
        </p:nvSpPr>
        <p:spPr>
          <a:xfrm>
            <a:off x="609600" y="6242304"/>
            <a:ext cx="1097280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hu-HU" sz="1333" i="1" dirty="0">
                <a:solidFill>
                  <a:srgbClr val="FFFFFF"/>
                </a:solidFill>
              </a:rPr>
              <a:t>A jövő közigazgatása csak digitálisan kompetens, MI tudatos szervezetekben tud felelősen és hatékonyan működni.</a:t>
            </a:r>
            <a:endParaRPr lang="hu-HU" sz="1333" dirty="0"/>
          </a:p>
        </p:txBody>
      </p:sp>
      <p:sp>
        <p:nvSpPr>
          <p:cNvPr id="27" name="Text 7">
            <a:extLst>
              <a:ext uri="{FF2B5EF4-FFF2-40B4-BE49-F238E27FC236}">
                <a16:creationId xmlns:a16="http://schemas.microsoft.com/office/drawing/2014/main" id="{4D8896FA-AC0E-F326-8BFA-FA8454A831C1}"/>
              </a:ext>
            </a:extLst>
          </p:cNvPr>
          <p:cNvSpPr/>
          <p:nvPr/>
        </p:nvSpPr>
        <p:spPr>
          <a:xfrm>
            <a:off x="1560576" y="750398"/>
            <a:ext cx="97536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0000"/>
              </a:lnSpc>
            </a:pPr>
            <a:endParaRPr lang="en-US" dirty="0"/>
          </a:p>
        </p:txBody>
      </p:sp>
      <p:sp>
        <p:nvSpPr>
          <p:cNvPr id="30" name="Shape 5">
            <a:extLst>
              <a:ext uri="{FF2B5EF4-FFF2-40B4-BE49-F238E27FC236}">
                <a16:creationId xmlns:a16="http://schemas.microsoft.com/office/drawing/2014/main" id="{3061EB24-67ED-7975-2CDC-9BF6C50009A2}"/>
              </a:ext>
            </a:extLst>
          </p:cNvPr>
          <p:cNvSpPr/>
          <p:nvPr/>
        </p:nvSpPr>
        <p:spPr>
          <a:xfrm>
            <a:off x="861243" y="1851720"/>
            <a:ext cx="10587045" cy="786023"/>
          </a:xfrm>
          <a:prstGeom prst="rect">
            <a:avLst/>
          </a:prstGeom>
          <a:solidFill>
            <a:srgbClr val="0F2E45"/>
          </a:solidFill>
          <a:ln w="6350">
            <a:solidFill>
              <a:srgbClr val="1A4A6A"/>
            </a:solidFill>
            <a:prstDash val="solid"/>
          </a:ln>
        </p:spPr>
        <p:txBody>
          <a:bodyPr/>
          <a:lstStyle/>
          <a:p>
            <a:endParaRPr lang="hu-HU" sz="1867" dirty="0"/>
          </a:p>
        </p:txBody>
      </p:sp>
      <p:sp>
        <p:nvSpPr>
          <p:cNvPr id="32" name="Text 7">
            <a:extLst>
              <a:ext uri="{FF2B5EF4-FFF2-40B4-BE49-F238E27FC236}">
                <a16:creationId xmlns:a16="http://schemas.microsoft.com/office/drawing/2014/main" id="{D8D67D1D-5632-5AB4-1FF6-9F66C0024648}"/>
              </a:ext>
            </a:extLst>
          </p:cNvPr>
          <p:cNvSpPr/>
          <p:nvPr/>
        </p:nvSpPr>
        <p:spPr>
          <a:xfrm>
            <a:off x="1137986" y="1816608"/>
            <a:ext cx="10310302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130000"/>
              </a:lnSpc>
            </a:pPr>
            <a:r>
              <a:rPr lang="hu-HU" sz="1200" b="1" dirty="0">
                <a:solidFill>
                  <a:srgbClr val="D6EAF8"/>
                </a:solidFill>
                <a:sym typeface="Calibri"/>
              </a:rPr>
              <a:t>A szervezeti felkészültség kulcstényezői: </a:t>
            </a:r>
            <a:r>
              <a:rPr lang="hu-HU" sz="1200" dirty="0">
                <a:solidFill>
                  <a:srgbClr val="D6EAF8"/>
                </a:solidFill>
                <a:sym typeface="Calibri"/>
              </a:rPr>
              <a:t>vezetői elkötelezettség, munkaerő MI-ismerete és technikai kompetenciái, változásmenedzsment, adatkormányzás és adatminőség, innovációs kultúra. Az MI bevezetése szervezeti átalakulás, nem pusztán technológiai fejlesztés.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1. egyéni séma">
      <a:dk1>
        <a:srgbClr val="000000"/>
      </a:dk1>
      <a:lt1>
        <a:srgbClr val="FFFFFF"/>
      </a:lt1>
      <a:dk2>
        <a:srgbClr val="C19A5E"/>
      </a:dk2>
      <a:lt2>
        <a:srgbClr val="F2F2F2"/>
      </a:lt2>
      <a:accent1>
        <a:srgbClr val="0C0C0C"/>
      </a:accent1>
      <a:accent2>
        <a:srgbClr val="F1C98B"/>
      </a:accent2>
      <a:accent3>
        <a:srgbClr val="9E8042"/>
      </a:accent3>
      <a:accent4>
        <a:srgbClr val="EEB563"/>
      </a:accent4>
      <a:accent5>
        <a:srgbClr val="D9332A"/>
      </a:accent5>
      <a:accent6>
        <a:srgbClr val="64AD80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1329</Words>
  <Application>Microsoft Office PowerPoint</Application>
  <PresentationFormat>Szélesvásznú</PresentationFormat>
  <Paragraphs>127</Paragraphs>
  <Slides>14</Slides>
  <Notes>9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8" baseType="lpstr">
      <vt:lpstr>Verdana</vt:lpstr>
      <vt:lpstr>Calibri</vt:lpstr>
      <vt:lpstr>Arial</vt:lpstr>
      <vt:lpstr>Office-téma</vt:lpstr>
      <vt:lpstr>A mesterséges intelligencia és a digitális kompetencia közszférában betöltött szerepe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mesterséges intelligencia, mint a kormányzati hatékonyság hajtóereje</dc:title>
  <dc:creator>Albert Máté Tibor</dc:creator>
  <cp:lastModifiedBy>Fási Csaba</cp:lastModifiedBy>
  <cp:revision>41</cp:revision>
  <cp:lastPrinted>2025-10-20T14:47:43Z</cp:lastPrinted>
  <dcterms:created xsi:type="dcterms:W3CDTF">2020-01-30T10:32:07Z</dcterms:created>
  <dcterms:modified xsi:type="dcterms:W3CDTF">2026-10-15T11:05:07Z</dcterms:modified>
</cp:coreProperties>
</file>