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562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181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UPP Municipal Finance Review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Launching videoconference, February 9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peteri@pontes.hu</a:t>
            </a:r>
            <a:endParaRPr lang="hu-H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1A2BA-3397-4888-AFD8-D857B15BFBAA}" type="slidenum">
              <a:rPr lang="hu-HU" smtClean="0"/>
              <a:pPr/>
              <a:t>‹#›</a:t>
            </a:fld>
            <a:endParaRPr lang="hu-H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33CFE-DCD6-47F2-B713-31A5584DD4F1}" type="datetimeFigureOut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38EAF-1627-4D7D-9E32-5E82D273FF84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hu-HU" noProof="0" dirty="0" err="1" smtClean="0"/>
              <a:t>Click</a:t>
            </a:r>
            <a:r>
              <a:rPr lang="hu-HU" noProof="0" dirty="0" smtClean="0"/>
              <a:t> </a:t>
            </a:r>
            <a:r>
              <a:rPr lang="hu-HU" noProof="0" dirty="0" err="1" smtClean="0"/>
              <a:t>to</a:t>
            </a:r>
            <a:r>
              <a:rPr lang="hu-HU" noProof="0" dirty="0" smtClean="0"/>
              <a:t> </a:t>
            </a:r>
            <a:r>
              <a:rPr lang="hu-HU" noProof="0" dirty="0" err="1" smtClean="0"/>
              <a:t>edit</a:t>
            </a:r>
            <a:r>
              <a:rPr lang="hu-HU" noProof="0" dirty="0" smtClean="0"/>
              <a:t> Master </a:t>
            </a:r>
            <a:r>
              <a:rPr lang="hu-HU" noProof="0" dirty="0" err="1" smtClean="0"/>
              <a:t>title</a:t>
            </a:r>
            <a:r>
              <a:rPr lang="hu-HU" noProof="0" dirty="0" smtClean="0"/>
              <a:t> </a:t>
            </a:r>
            <a:r>
              <a:rPr lang="hu-HU" noProof="0" dirty="0" err="1" smtClean="0"/>
              <a:t>style</a:t>
            </a:r>
            <a:endParaRPr lang="hu-HU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noProof="0" dirty="0" err="1" smtClean="0"/>
              <a:t>Click</a:t>
            </a:r>
            <a:r>
              <a:rPr lang="hu-HU" noProof="0" dirty="0" smtClean="0"/>
              <a:t> </a:t>
            </a:r>
            <a:r>
              <a:rPr lang="hu-HU" noProof="0" dirty="0" err="1" smtClean="0"/>
              <a:t>to</a:t>
            </a:r>
            <a:r>
              <a:rPr lang="hu-HU" noProof="0" dirty="0" smtClean="0"/>
              <a:t> </a:t>
            </a:r>
            <a:r>
              <a:rPr lang="hu-HU" noProof="0" dirty="0" err="1" smtClean="0"/>
              <a:t>edit</a:t>
            </a:r>
            <a:r>
              <a:rPr lang="hu-HU" noProof="0" dirty="0" smtClean="0"/>
              <a:t> Master </a:t>
            </a:r>
            <a:r>
              <a:rPr lang="hu-HU" noProof="0" dirty="0" err="1" smtClean="0"/>
              <a:t>subtitle</a:t>
            </a:r>
            <a:r>
              <a:rPr lang="hu-HU" noProof="0" dirty="0" smtClean="0"/>
              <a:t> </a:t>
            </a:r>
            <a:r>
              <a:rPr lang="hu-HU" noProof="0" dirty="0" err="1" smtClean="0"/>
              <a:t>style</a:t>
            </a:r>
            <a:endParaRPr lang="hu-HU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DEC-D43F-4F9E-AAA0-32251D017695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 baseline="0">
                <a:latin typeface="Times New Roman" pitchFamily="18" charset="0"/>
              </a:defRPr>
            </a:lvl1pPr>
          </a:lstStyle>
          <a:p>
            <a:r>
              <a:rPr lang="hu-HU" noProof="0" dirty="0" err="1" smtClean="0"/>
              <a:t>Click</a:t>
            </a:r>
            <a:r>
              <a:rPr lang="hu-HU" noProof="0" dirty="0" smtClean="0"/>
              <a:t> </a:t>
            </a:r>
            <a:r>
              <a:rPr lang="hu-HU" noProof="0" dirty="0" err="1" smtClean="0"/>
              <a:t>to</a:t>
            </a:r>
            <a:r>
              <a:rPr lang="hu-HU" noProof="0" dirty="0" smtClean="0"/>
              <a:t> </a:t>
            </a:r>
            <a:r>
              <a:rPr lang="hu-HU" noProof="0" dirty="0" err="1" smtClean="0"/>
              <a:t>edit</a:t>
            </a:r>
            <a:r>
              <a:rPr lang="hu-HU" noProof="0" dirty="0" smtClean="0"/>
              <a:t> Master </a:t>
            </a:r>
            <a:r>
              <a:rPr lang="hu-HU" noProof="0" dirty="0" err="1" smtClean="0"/>
              <a:t>title</a:t>
            </a:r>
            <a:r>
              <a:rPr lang="hu-HU" noProof="0" dirty="0" smtClean="0"/>
              <a:t> </a:t>
            </a:r>
            <a:r>
              <a:rPr lang="hu-HU" noProof="0" dirty="0" err="1" smtClean="0"/>
              <a:t>style</a:t>
            </a:r>
            <a:endParaRPr lang="hu-HU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SzPct val="80000"/>
              <a:buFont typeface="Wingdings" panose="05000000000000000000" pitchFamily="2" charset="2"/>
              <a:buChar char="Ø"/>
              <a:defRPr>
                <a:latin typeface="Times New Roman" pitchFamily="18" charset="0"/>
                <a:cs typeface="Times New Roman" pitchFamily="18" charset="0"/>
              </a:defRPr>
            </a:lvl1pPr>
            <a:lvl2pPr marL="914400" indent="-457200">
              <a:buSzPct val="60000"/>
              <a:buFont typeface="Wingdings" panose="05000000000000000000" pitchFamily="2" charset="2"/>
              <a:buChar char="q"/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hu-HU" noProof="0" dirty="0" err="1" smtClean="0"/>
              <a:t>Click</a:t>
            </a:r>
            <a:r>
              <a:rPr lang="hu-HU" noProof="0" dirty="0" smtClean="0"/>
              <a:t> </a:t>
            </a:r>
            <a:r>
              <a:rPr lang="hu-HU" noProof="0" dirty="0" err="1" smtClean="0"/>
              <a:t>to</a:t>
            </a:r>
            <a:r>
              <a:rPr lang="hu-HU" noProof="0" dirty="0" smtClean="0"/>
              <a:t> </a:t>
            </a:r>
            <a:r>
              <a:rPr lang="hu-HU" noProof="0" dirty="0" err="1" smtClean="0"/>
              <a:t>edit</a:t>
            </a:r>
            <a:r>
              <a:rPr lang="hu-HU" noProof="0" dirty="0" smtClean="0"/>
              <a:t> Master text </a:t>
            </a:r>
            <a:r>
              <a:rPr lang="hu-HU" noProof="0" dirty="0" err="1" smtClean="0"/>
              <a:t>styles</a:t>
            </a:r>
            <a:endParaRPr lang="hu-HU" noProof="0" dirty="0" smtClean="0"/>
          </a:p>
          <a:p>
            <a:pPr lvl="1"/>
            <a:r>
              <a:rPr lang="hu-HU" noProof="0" dirty="0" err="1" smtClean="0"/>
              <a:t>Second</a:t>
            </a:r>
            <a:r>
              <a:rPr lang="hu-HU" noProof="0" dirty="0" smtClean="0"/>
              <a:t> </a:t>
            </a:r>
            <a:r>
              <a:rPr lang="hu-HU" noProof="0" dirty="0" err="1" smtClean="0"/>
              <a:t>level</a:t>
            </a:r>
            <a:endParaRPr lang="hu-HU" noProof="0" dirty="0" smtClean="0"/>
          </a:p>
          <a:p>
            <a:pPr lvl="2"/>
            <a:r>
              <a:rPr lang="hu-HU" noProof="0" dirty="0" err="1" smtClean="0"/>
              <a:t>Third</a:t>
            </a:r>
            <a:r>
              <a:rPr lang="hu-HU" noProof="0" dirty="0" smtClean="0"/>
              <a:t> </a:t>
            </a:r>
            <a:r>
              <a:rPr lang="hu-HU" noProof="0" dirty="0" err="1" smtClean="0"/>
              <a:t>level</a:t>
            </a:r>
            <a:endParaRPr lang="hu-HU" noProof="0" dirty="0" smtClean="0"/>
          </a:p>
          <a:p>
            <a:pPr lvl="3"/>
            <a:r>
              <a:rPr lang="hu-HU" noProof="0" dirty="0" err="1" smtClean="0"/>
              <a:t>Fourth</a:t>
            </a:r>
            <a:r>
              <a:rPr lang="hu-HU" noProof="0" dirty="0" smtClean="0"/>
              <a:t> </a:t>
            </a:r>
            <a:r>
              <a:rPr lang="hu-HU" noProof="0" dirty="0" err="1" smtClean="0"/>
              <a:t>level</a:t>
            </a:r>
            <a:endParaRPr lang="hu-HU" noProof="0" dirty="0" smtClean="0"/>
          </a:p>
          <a:p>
            <a:pPr lvl="4"/>
            <a:r>
              <a:rPr lang="hu-HU" noProof="0" dirty="0" err="1" smtClean="0"/>
              <a:t>Fifth</a:t>
            </a:r>
            <a:r>
              <a:rPr lang="hu-HU" noProof="0" dirty="0" smtClean="0"/>
              <a:t> </a:t>
            </a:r>
            <a:r>
              <a:rPr lang="hu-HU" noProof="0" dirty="0" err="1" smtClean="0"/>
              <a:t>level</a:t>
            </a:r>
            <a:endParaRPr lang="hu-HU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28FAA-BDE8-4AED-82E3-462F15677483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6786-3D7D-449A-80C5-278F68602DFE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1A5A8-AD64-46C0-A4A6-E44B9D8A9BCE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4097-698D-43C2-A398-1B31DFF2AE3F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512E-6623-4AB9-B5AF-5EE40E207243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0481-B5DD-4A00-A06E-98FB2FB618A9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87E8-97A5-4DD4-A69D-4AAB1C4B6A6D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AB6F3-632C-4A19-909C-7446AE95FA75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0F9F8-D278-4E91-A1E5-CBFDF2ED2CE8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94020-4F05-4EED-BACA-D04974D7A635}" type="datetime1">
              <a:rPr lang="hu-HU" smtClean="0"/>
              <a:pPr/>
              <a:t>2026. 10. 15.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633F4-E2D2-4CBB-873C-4693CB78A8FE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643822"/>
            <a:ext cx="7772400" cy="1470025"/>
          </a:xfrm>
        </p:spPr>
        <p:txBody>
          <a:bodyPr>
            <a:normAutofit/>
          </a:bodyPr>
          <a:lstStyle/>
          <a:p>
            <a:r>
              <a:rPr lang="hu-HU" b="1" dirty="0" smtClean="0"/>
              <a:t>Mesterséges Intelligencia a közszektorban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0097" y="4607371"/>
            <a:ext cx="7086600" cy="761329"/>
          </a:xfrm>
        </p:spPr>
        <p:txBody>
          <a:bodyPr>
            <a:normAutofit fontScale="85000" lnSpcReduction="20000"/>
          </a:bodyPr>
          <a:lstStyle/>
          <a:p>
            <a:r>
              <a:rPr lang="hu-HU" sz="3100" i="1" dirty="0" smtClean="0"/>
              <a:t>Konferencia</a:t>
            </a:r>
          </a:p>
          <a:p>
            <a:pPr algn="l"/>
            <a:r>
              <a:rPr lang="hu-HU" sz="2400" dirty="0" smtClean="0"/>
              <a:t>Tata Városháza				       2026</a:t>
            </a:r>
            <a:r>
              <a:rPr lang="hu-HU" sz="2400" dirty="0"/>
              <a:t>. október </a:t>
            </a:r>
            <a:r>
              <a:rPr lang="hu-HU" sz="2400" dirty="0" smtClean="0"/>
              <a:t>16.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467544" y="188640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MTA VEAB Gazdaság- Jog- és Társadalomtudomány Szakbizottság </a:t>
            </a:r>
            <a:r>
              <a:rPr lang="hu-H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Közigazgatási </a:t>
            </a:r>
            <a:r>
              <a:rPr lang="hu-H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Munkabizottsága</a:t>
            </a:r>
          </a:p>
          <a:p>
            <a:endParaRPr lang="hu-H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6516216" y="245462"/>
            <a:ext cx="1768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Tata </a:t>
            </a:r>
            <a:r>
              <a:rPr lang="hu-H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Város </a:t>
            </a:r>
          </a:p>
          <a:p>
            <a:r>
              <a:rPr lang="hu-H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Önkormányzata </a:t>
            </a:r>
            <a:endParaRPr lang="hu-H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227524"/>
            <a:ext cx="3427736" cy="606593"/>
          </a:xfrm>
          <a:prstGeom prst="rect">
            <a:avLst/>
          </a:prstGeom>
        </p:spPr>
      </p:pic>
      <p:pic>
        <p:nvPicPr>
          <p:cNvPr id="1026" name="Picture 2" descr="Tata jelképei - Tata Város Önkormányzatának honlapj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891793"/>
            <a:ext cx="864096" cy="99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hu-HU" sz="2400" dirty="0"/>
              <a:t>Mesterséges Intelligencia a </a:t>
            </a:r>
            <a:r>
              <a:rPr lang="hu-HU" sz="2400" dirty="0" smtClean="0"/>
              <a:t>közszektorban</a:t>
            </a:r>
            <a:br>
              <a:rPr lang="hu-HU" sz="2400" dirty="0" smtClean="0"/>
            </a:br>
            <a:r>
              <a:rPr lang="hu-HU" sz="2400" i="1" dirty="0" smtClean="0"/>
              <a:t>Konferencia program</a:t>
            </a:r>
            <a:endParaRPr lang="hu-HU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2</a:t>
            </a:fld>
            <a:endParaRPr lang="hu-HU"/>
          </a:p>
        </p:txBody>
      </p:sp>
      <p:graphicFrame>
        <p:nvGraphicFramePr>
          <p:cNvPr id="10" name="Tartalom helye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4805738"/>
              </p:ext>
            </p:extLst>
          </p:nvPr>
        </p:nvGraphicFramePr>
        <p:xfrm>
          <a:off x="611560" y="908720"/>
          <a:ext cx="8280920" cy="6044183"/>
        </p:xfrm>
        <a:graphic>
          <a:graphicData uri="http://schemas.openxmlformats.org/drawingml/2006/table">
            <a:tbl>
              <a:tblPr firstRow="1" firstCol="1" bandRow="1"/>
              <a:tblGrid>
                <a:gridCol w="8280920">
                  <a:extLst>
                    <a:ext uri="{9D8B030D-6E8A-4147-A177-3AD203B41FA5}">
                      <a16:colId xmlns:a16="http://schemas.microsoft.com/office/drawing/2014/main" val="2677919375"/>
                    </a:ext>
                  </a:extLst>
                </a:gridCol>
              </a:tblGrid>
              <a:tr h="167733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Köszöntő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707900"/>
                  </a:ext>
                </a:extLst>
              </a:tr>
              <a:tr h="335468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Dr. Kaiser Tamás</a:t>
                      </a: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elnök</a:t>
                      </a:r>
                    </a:p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Michl</a:t>
                      </a:r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József</a:t>
                      </a: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Tata város polgármestere</a:t>
                      </a: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968184"/>
                  </a:ext>
                </a:extLst>
              </a:tr>
              <a:tr h="167733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3864164"/>
                  </a:ext>
                </a:extLst>
              </a:tr>
              <a:tr h="167733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I. Magyarország (megújított) MI stratégiája (2025-2030)</a:t>
                      </a:r>
                      <a:endParaRPr lang="hu-H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182449"/>
                  </a:ext>
                </a:extLst>
              </a:tr>
              <a:tr h="167733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 a városkapu előtt: </a:t>
                      </a:r>
                      <a:r>
                        <a:rPr lang="hu-HU" sz="1600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felforgat </a:t>
                      </a:r>
                      <a:r>
                        <a:rPr lang="hu-HU" sz="16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vagy </a:t>
                      </a:r>
                      <a:r>
                        <a:rPr lang="hu-HU" sz="1600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újratervezünk</a:t>
                      </a:r>
                      <a:r>
                        <a:rPr lang="hu-HU" sz="16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 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816456"/>
                  </a:ext>
                </a:extLst>
              </a:tr>
              <a:tr h="167733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Előadó: </a:t>
                      </a:r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hu-H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Dietz</a:t>
                      </a:r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Ferenc</a:t>
                      </a: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Gábor Dénes Egyetem elnöke</a:t>
                      </a: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5809325"/>
                  </a:ext>
                </a:extLst>
              </a:tr>
              <a:tr h="201165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mesterséges intelligencia és a digitális kompetencia közszférában betöltött szerepe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1577875"/>
                  </a:ext>
                </a:extLst>
              </a:tr>
              <a:tr h="167733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Előadó: </a:t>
                      </a:r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hu-H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Fási</a:t>
                      </a:r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Csaba</a:t>
                      </a: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az NKE tudományos munkatársa</a:t>
                      </a: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4306666"/>
                  </a:ext>
                </a:extLst>
              </a:tr>
              <a:tr h="167733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397034"/>
                  </a:ext>
                </a:extLst>
              </a:tr>
              <a:tr h="175720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II. </a:t>
                      </a:r>
                      <a:r>
                        <a:rPr lang="hu-HU" sz="1800" b="1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Nemzetközi helyzetkép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894345"/>
                  </a:ext>
                </a:extLst>
              </a:tr>
              <a:tr h="201165">
                <a:tc>
                  <a:txBody>
                    <a:bodyPr/>
                    <a:lstStyle/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Mesterséges intelligencia helyi szinten – európai perspektíva a helyi önkormányzatok előtt álló kihívásokról és lehetőségekről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934640"/>
                  </a:ext>
                </a:extLst>
              </a:tr>
              <a:tr h="1845069">
                <a:tc>
                  <a:txBody>
                    <a:bodyPr/>
                    <a:lstStyle/>
                    <a:p>
                      <a:pPr marL="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Előadók (online): </a:t>
                      </a:r>
                    </a:p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Conrad</a:t>
                      </a:r>
                      <a:r>
                        <a:rPr lang="hu-H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Zellmann</a:t>
                      </a:r>
                      <a:r>
                        <a:rPr lang="hu-H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Európa Tanács Helyi és Regionális Önkormányzatok Kongresszusának Többszintű Kormányzás Szakértői Központ szakértője </a:t>
                      </a:r>
                      <a:endParaRPr lang="hu-H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-457200" algn="l">
                        <a:spcAft>
                          <a:spcPts val="0"/>
                        </a:spcAft>
                      </a:pPr>
                      <a:r>
                        <a:rPr lang="hu-H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Daniel Pap </a:t>
                      </a:r>
                      <a:r>
                        <a:rPr lang="hu-H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Európa Tanács Digitális Fejlesztési </a:t>
                      </a:r>
                      <a:r>
                        <a:rPr lang="hu-H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Osztály,</a:t>
                      </a:r>
                      <a:r>
                        <a:rPr lang="hu-HU" sz="16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16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jogi tanácsadó</a:t>
                      </a:r>
                    </a:p>
                    <a:p>
                      <a:pPr indent="-457200" algn="l">
                        <a:spcAft>
                          <a:spcPts val="0"/>
                        </a:spcAft>
                      </a:pPr>
                      <a:endParaRPr lang="hu-HU" sz="16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/>
                      <a:r>
                        <a:rPr lang="hu-H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Mesterséges Intelligencia a gyakorlatban</a:t>
                      </a:r>
                      <a:endParaRPr lang="hu-H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ctr"/>
                      <a:r>
                        <a:rPr lang="hu-H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hu-HU" sz="16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Fővárosi Önkormányzat adat és MI  stratégiájának kidolgozási folyamata és annak tapasztalatai</a:t>
                      </a:r>
                      <a:r>
                        <a:rPr lang="hu-H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fontAlgn="ctr"/>
                      <a:r>
                        <a:rPr lang="hu-H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Előadó: </a:t>
                      </a:r>
                      <a:r>
                        <a:rPr lang="hu-H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Vámos Krisztina</a:t>
                      </a:r>
                      <a:r>
                        <a:rPr lang="hu-H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osztályvezető, Budapest Főpolgármesteri Hivatal</a:t>
                      </a:r>
                    </a:p>
                    <a:p>
                      <a:pPr fontAlgn="ctr"/>
                      <a:r>
                        <a:rPr lang="hu-H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fontAlgn="ctr"/>
                      <a:r>
                        <a:rPr lang="hu-HU" sz="16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Kérdések, válaszok</a:t>
                      </a:r>
                      <a:endParaRPr lang="hu-H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ctr"/>
                      <a:r>
                        <a:rPr lang="hu-HU" sz="16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Kávészünet</a:t>
                      </a:r>
                      <a:endParaRPr lang="hu-H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9430540"/>
                  </a:ext>
                </a:extLst>
              </a:tr>
              <a:tr h="100583">
                <a:tc>
                  <a:txBody>
                    <a:bodyPr/>
                    <a:lstStyle/>
                    <a:p>
                      <a:pPr indent="-457200" algn="ctr">
                        <a:spcAft>
                          <a:spcPts val="0"/>
                        </a:spcAft>
                      </a:pPr>
                      <a:r>
                        <a:rPr lang="hu-HU" sz="600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84" marR="3598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11772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800" dirty="0">
                <a:cs typeface="Times New Roman" panose="02020603050405020304" pitchFamily="18" charset="0"/>
              </a:rPr>
              <a:t>III. Mesterséges Intelligencia a </a:t>
            </a:r>
            <a:r>
              <a:rPr lang="hu-HU" sz="2800" dirty="0" smtClean="0">
                <a:cs typeface="Times New Roman" panose="02020603050405020304" pitchFamily="18" charset="0"/>
              </a:rPr>
              <a:t>gyakorlatban </a:t>
            </a:r>
            <a:r>
              <a:rPr lang="hu-HU" sz="2800" i="1" dirty="0" smtClean="0">
                <a:cs typeface="Times New Roman" panose="02020603050405020304" pitchFamily="18" charset="0"/>
              </a:rPr>
              <a:t>(2)</a:t>
            </a:r>
            <a:endParaRPr lang="hu-HU" sz="2800" i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fontAlgn="ctr">
              <a:buNone/>
            </a:pPr>
            <a:r>
              <a:rPr lang="hu-HU"/>
              <a:t> </a:t>
            </a:r>
            <a:r>
              <a:rPr lang="hu-HU" sz="4200" i="1" smtClean="0"/>
              <a:t>A </a:t>
            </a:r>
            <a:r>
              <a:rPr lang="hu-HU" sz="4200" i="1" dirty="0"/>
              <a:t>Mesterséges Intelligencia alkalmazásának gyakorlati tapasztalatai Vonyarcvashegyen</a:t>
            </a:r>
            <a:endParaRPr lang="hu-HU" sz="4200" dirty="0"/>
          </a:p>
          <a:p>
            <a:pPr marL="0" indent="0" fontAlgn="ctr">
              <a:buNone/>
            </a:pPr>
            <a:r>
              <a:rPr lang="hu-HU" sz="4200" dirty="0"/>
              <a:t>Előadó: </a:t>
            </a:r>
            <a:r>
              <a:rPr lang="hu-HU" sz="4200" b="1" dirty="0"/>
              <a:t>Pali Róbert</a:t>
            </a:r>
            <a:r>
              <a:rPr lang="hu-HU" sz="4200" dirty="0"/>
              <a:t>, Vonyarcvashegy nagyközség polgármestere</a:t>
            </a:r>
          </a:p>
          <a:p>
            <a:pPr marL="0" indent="0" fontAlgn="ctr">
              <a:buNone/>
            </a:pPr>
            <a:r>
              <a:rPr lang="hu-HU" sz="4200" dirty="0"/>
              <a:t> </a:t>
            </a:r>
          </a:p>
          <a:p>
            <a:pPr marL="0" indent="0" fontAlgn="ctr">
              <a:buNone/>
            </a:pPr>
            <a:r>
              <a:rPr lang="hu-HU" sz="4200" i="1" dirty="0"/>
              <a:t>Mesterséges intelligencia és digitális ikrek a városi döntéshozatalban – alkalmazások a közlekedés- és településtervezésben</a:t>
            </a:r>
            <a:endParaRPr lang="hu-HU" sz="4200" dirty="0"/>
          </a:p>
          <a:p>
            <a:pPr marL="0" indent="0" fontAlgn="ctr">
              <a:buNone/>
            </a:pPr>
            <a:r>
              <a:rPr lang="hu-HU" sz="4200" dirty="0"/>
              <a:t>Előadó: </a:t>
            </a:r>
            <a:r>
              <a:rPr lang="hu-HU" sz="4200" b="1" dirty="0"/>
              <a:t>Dr. </a:t>
            </a:r>
            <a:r>
              <a:rPr lang="hu-HU" sz="4200" b="1" dirty="0" err="1"/>
              <a:t>Berki</a:t>
            </a:r>
            <a:r>
              <a:rPr lang="hu-HU" sz="4200" b="1" dirty="0"/>
              <a:t> Zsolt József</a:t>
            </a:r>
            <a:r>
              <a:rPr lang="hu-HU" sz="4200" dirty="0"/>
              <a:t>, irodavezető, FŐMTERV</a:t>
            </a:r>
          </a:p>
          <a:p>
            <a:pPr marL="0" indent="0" fontAlgn="ctr">
              <a:buNone/>
            </a:pPr>
            <a:r>
              <a:rPr lang="hu-HU" sz="4200" dirty="0"/>
              <a:t> </a:t>
            </a:r>
          </a:p>
          <a:p>
            <a:pPr marL="0" indent="0" fontAlgn="ctr">
              <a:buNone/>
            </a:pPr>
            <a:r>
              <a:rPr lang="hu-HU" sz="4200" i="1" dirty="0"/>
              <a:t>A mesterséges intelligencia lehetőségei és veszélyei, közösségi önkormányzati MI a gyakorlatban</a:t>
            </a:r>
            <a:endParaRPr lang="hu-HU" sz="4200" dirty="0"/>
          </a:p>
          <a:p>
            <a:pPr marL="0" indent="0" fontAlgn="ctr">
              <a:buNone/>
            </a:pPr>
            <a:r>
              <a:rPr lang="hu-HU" sz="4200" dirty="0"/>
              <a:t>Előadó: </a:t>
            </a:r>
            <a:r>
              <a:rPr lang="hu-HU" sz="4200" b="1" dirty="0"/>
              <a:t>Balatoni Péter</a:t>
            </a:r>
            <a:r>
              <a:rPr lang="hu-HU" sz="4200" dirty="0"/>
              <a:t> OKOS Önkormányzat</a:t>
            </a:r>
            <a:r>
              <a:rPr lang="hu-HU" sz="4200" b="1" dirty="0"/>
              <a:t> </a:t>
            </a:r>
            <a:r>
              <a:rPr lang="hu-HU" sz="4200" dirty="0"/>
              <a:t>vezetője</a:t>
            </a:r>
          </a:p>
          <a:p>
            <a:pPr marL="0" indent="0" fontAlgn="ctr">
              <a:buNone/>
            </a:pPr>
            <a:r>
              <a:rPr lang="hu-HU" sz="4200" dirty="0"/>
              <a:t> </a:t>
            </a:r>
          </a:p>
          <a:p>
            <a:pPr marL="0" indent="0" fontAlgn="ctr">
              <a:buNone/>
            </a:pPr>
            <a:r>
              <a:rPr lang="hu-HU" sz="4200" b="1" i="1" dirty="0"/>
              <a:t>Kérdések, válaszok</a:t>
            </a:r>
            <a:endParaRPr lang="hu-HU" sz="4200" dirty="0"/>
          </a:p>
          <a:p>
            <a:pPr marL="0" indent="0" fontAlgn="ctr">
              <a:buNone/>
            </a:pPr>
            <a:r>
              <a:rPr lang="hu-HU" sz="4200" b="1" i="1" dirty="0"/>
              <a:t> </a:t>
            </a:r>
            <a:endParaRPr lang="hu-HU" sz="4200" dirty="0"/>
          </a:p>
          <a:p>
            <a:pPr marL="0" indent="0" fontAlgn="ctr">
              <a:buNone/>
            </a:pPr>
            <a:r>
              <a:rPr lang="hu-HU" sz="4200" b="1" i="1" dirty="0"/>
              <a:t>Zárszó</a:t>
            </a:r>
            <a:endParaRPr lang="hu-HU" sz="4200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33F4-E2D2-4CBB-873C-4693CB78A8FE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4508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264</Words>
  <Application>Microsoft Office PowerPoint</Application>
  <PresentationFormat>Diavetítés a képernyőre (4:3 oldalarány)</PresentationFormat>
  <Paragraphs>45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Wingdings</vt:lpstr>
      <vt:lpstr>Office Theme</vt:lpstr>
      <vt:lpstr>Mesterséges Intelligencia a közszektorban</vt:lpstr>
      <vt:lpstr>Mesterséges Intelligencia a közszektorban Konferencia program</vt:lpstr>
      <vt:lpstr>III. Mesterséges Intelligencia a gyakorlatban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Gábor Péteri</cp:lastModifiedBy>
  <cp:revision>9</cp:revision>
  <dcterms:created xsi:type="dcterms:W3CDTF">2012-02-05T10:36:04Z</dcterms:created>
  <dcterms:modified xsi:type="dcterms:W3CDTF">2026-10-15T10:15:39Z</dcterms:modified>
</cp:coreProperties>
</file>